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85" r:id="rId4"/>
    <p:sldId id="287" r:id="rId5"/>
    <p:sldId id="288" r:id="rId6"/>
    <p:sldId id="286" r:id="rId7"/>
    <p:sldId id="284" r:id="rId8"/>
    <p:sldId id="265" r:id="rId9"/>
    <p:sldId id="260" r:id="rId10"/>
    <p:sldId id="283" r:id="rId11"/>
    <p:sldId id="278" r:id="rId12"/>
    <p:sldId id="279" r:id="rId13"/>
    <p:sldId id="289" r:id="rId14"/>
    <p:sldId id="275" r:id="rId1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A7B4418-1F8D-432C-B3F2-961D78229075}">
          <p14:sldIdLst>
            <p14:sldId id="256"/>
            <p14:sldId id="261"/>
            <p14:sldId id="285"/>
            <p14:sldId id="287"/>
            <p14:sldId id="288"/>
            <p14:sldId id="286"/>
            <p14:sldId id="284"/>
            <p14:sldId id="265"/>
            <p14:sldId id="260"/>
          </p14:sldIdLst>
        </p14:section>
        <p14:section name="Section sans titre" id="{C3034673-800D-49B6-8BE1-81A0A99A1985}">
          <p14:sldIdLst>
            <p14:sldId id="283"/>
            <p14:sldId id="278"/>
            <p14:sldId id="279"/>
            <p14:sldId id="289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07" autoAdjust="0"/>
  </p:normalViewPr>
  <p:slideViewPr>
    <p:cSldViewPr snapToGrid="0">
      <p:cViewPr>
        <p:scale>
          <a:sx n="80" d="100"/>
          <a:sy n="80" d="100"/>
        </p:scale>
        <p:origin x="802" y="216"/>
      </p:cViewPr>
      <p:guideLst>
        <p:guide orient="horz" pos="286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Category:Encircled_letters,_numbers_and_symbols" TargetMode="External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hyperlink" Target="http://commons.wikimedia.org/wiki/File:Pictogram_voting_number_one.svg" TargetMode="External"/><Relationship Id="rId1" Type="http://schemas.openxmlformats.org/officeDocument/2006/relationships/image" Target="../media/image49.png"/><Relationship Id="rId6" Type="http://schemas.openxmlformats.org/officeDocument/2006/relationships/hyperlink" Target="http://en.wikipedia.org/wiki/File:Packers_retired_number_3.svg" TargetMode="External"/><Relationship Id="rId5" Type="http://schemas.openxmlformats.org/officeDocument/2006/relationships/image" Target="../media/image51.png"/><Relationship Id="rId4" Type="http://schemas.openxmlformats.org/officeDocument/2006/relationships/hyperlink" Target="http://099matrix.blogspot.com/2014/03/day-2-tech-set-up-and-blog-entry-1.html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Category:Encircled_letters,_numbers_and_symbols" TargetMode="External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hyperlink" Target="http://commons.wikimedia.org/wiki/File:Pictogram_voting_number_one.svg" TargetMode="External"/><Relationship Id="rId1" Type="http://schemas.openxmlformats.org/officeDocument/2006/relationships/image" Target="../media/image49.png"/><Relationship Id="rId6" Type="http://schemas.openxmlformats.org/officeDocument/2006/relationships/hyperlink" Target="http://en.wikipedia.org/wiki/File:Packers_retired_number_3.svg" TargetMode="External"/><Relationship Id="rId5" Type="http://schemas.openxmlformats.org/officeDocument/2006/relationships/image" Target="../media/image51.png"/><Relationship Id="rId4" Type="http://schemas.openxmlformats.org/officeDocument/2006/relationships/hyperlink" Target="http://099matrix.blogspot.com/2014/03/day-2-tech-set-up-and-blog-entry-1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83D1C-E49D-4719-BA75-ED5BEDDD6DF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A4E940F-6F6C-4618-A81D-F16C28005E73}">
      <dgm:prSet phldrT="[Texte]"/>
      <dgm:spPr/>
      <dgm:t>
        <a:bodyPr/>
        <a:lstStyle/>
        <a:p>
          <a:r>
            <a:rPr lang="fr-FR" dirty="0"/>
            <a:t>Remise d’un chéquier de 50€ (non sécable)</a:t>
          </a:r>
        </a:p>
      </dgm:t>
    </dgm:pt>
    <dgm:pt modelId="{B9C35525-03AE-446F-8E9B-1E3752F8F624}" type="parTrans" cxnId="{FB1FB603-87C7-4A26-8C18-EC024D8A6BD0}">
      <dgm:prSet/>
      <dgm:spPr/>
      <dgm:t>
        <a:bodyPr/>
        <a:lstStyle/>
        <a:p>
          <a:endParaRPr lang="fr-FR"/>
        </a:p>
      </dgm:t>
    </dgm:pt>
    <dgm:pt modelId="{C351FA77-114B-47D1-AB47-9EECD0A0786C}" type="sibTrans" cxnId="{FB1FB603-87C7-4A26-8C18-EC024D8A6BD0}">
      <dgm:prSet/>
      <dgm:spPr/>
      <dgm:t>
        <a:bodyPr/>
        <a:lstStyle/>
        <a:p>
          <a:endParaRPr lang="fr-FR"/>
        </a:p>
      </dgm:t>
    </dgm:pt>
    <dgm:pt modelId="{12A4629B-70BE-43F8-BDE7-7AF65C9FEF6D}">
      <dgm:prSet phldrT="[Texte]"/>
      <dgm:spPr/>
      <dgm:t>
        <a:bodyPr/>
        <a:lstStyle/>
        <a:p>
          <a:r>
            <a:rPr lang="fr-FR" dirty="0"/>
            <a:t>Faire signer un bon de remise au participant et le renseigner</a:t>
          </a:r>
        </a:p>
      </dgm:t>
    </dgm:pt>
    <dgm:pt modelId="{82B6E2DB-39E1-4E7E-B864-D9D96715A0D2}" type="parTrans" cxnId="{590642A5-2020-42DD-8B80-5C7D3383F258}">
      <dgm:prSet/>
      <dgm:spPr/>
      <dgm:t>
        <a:bodyPr/>
        <a:lstStyle/>
        <a:p>
          <a:endParaRPr lang="fr-FR"/>
        </a:p>
      </dgm:t>
    </dgm:pt>
    <dgm:pt modelId="{EB6CECF3-C7D6-4A3F-9784-1DB54D0F05CE}" type="sibTrans" cxnId="{590642A5-2020-42DD-8B80-5C7D3383F258}">
      <dgm:prSet/>
      <dgm:spPr/>
      <dgm:t>
        <a:bodyPr/>
        <a:lstStyle/>
        <a:p>
          <a:endParaRPr lang="fr-FR"/>
        </a:p>
      </dgm:t>
    </dgm:pt>
    <dgm:pt modelId="{C6A8E7DD-82D7-4BF7-B103-48096B248D0E}">
      <dgm:prSet phldrT="[Texte]"/>
      <dgm:spPr/>
      <dgm:t>
        <a:bodyPr/>
        <a:lstStyle/>
        <a:p>
          <a:r>
            <a:rPr lang="fr-FR" dirty="0"/>
            <a:t>Lui remettre un questionnaire qu’il remplira et donnera lors de l’utilisation</a:t>
          </a:r>
        </a:p>
      </dgm:t>
    </dgm:pt>
    <dgm:pt modelId="{98C6F30A-437F-4B91-9BEC-44313A5EA340}" type="parTrans" cxnId="{0B490A62-C338-49F3-9C7A-9AD03E1F5D7A}">
      <dgm:prSet/>
      <dgm:spPr/>
      <dgm:t>
        <a:bodyPr/>
        <a:lstStyle/>
        <a:p>
          <a:endParaRPr lang="fr-FR"/>
        </a:p>
      </dgm:t>
    </dgm:pt>
    <dgm:pt modelId="{0796E23D-0CD3-40BB-9735-935274C62FB6}" type="sibTrans" cxnId="{0B490A62-C338-49F3-9C7A-9AD03E1F5D7A}">
      <dgm:prSet/>
      <dgm:spPr/>
      <dgm:t>
        <a:bodyPr/>
        <a:lstStyle/>
        <a:p>
          <a:endParaRPr lang="fr-FR"/>
        </a:p>
      </dgm:t>
    </dgm:pt>
    <dgm:pt modelId="{A5DF726D-2A49-40B8-B3C8-3B2E2B596587}">
      <dgm:prSet phldrT="[Texte]"/>
      <dgm:spPr/>
      <dgm:t>
        <a:bodyPr/>
        <a:lstStyle/>
        <a:p>
          <a:r>
            <a:rPr lang="fr-FR" dirty="0"/>
            <a:t>Lui remettre une fiche APTIC d’information pour l’utilisation</a:t>
          </a:r>
        </a:p>
      </dgm:t>
    </dgm:pt>
    <dgm:pt modelId="{C3BAA99B-30B5-48DA-AC38-FFC730299EBD}" type="parTrans" cxnId="{CF57BD0C-F8BF-46A2-A3F7-9F4450309097}">
      <dgm:prSet/>
      <dgm:spPr/>
      <dgm:t>
        <a:bodyPr/>
        <a:lstStyle/>
        <a:p>
          <a:endParaRPr lang="fr-FR"/>
        </a:p>
      </dgm:t>
    </dgm:pt>
    <dgm:pt modelId="{3B905919-C610-4B57-B883-3F2727092261}" type="sibTrans" cxnId="{CF57BD0C-F8BF-46A2-A3F7-9F4450309097}">
      <dgm:prSet/>
      <dgm:spPr/>
      <dgm:t>
        <a:bodyPr/>
        <a:lstStyle/>
        <a:p>
          <a:endParaRPr lang="fr-FR"/>
        </a:p>
      </dgm:t>
    </dgm:pt>
    <dgm:pt modelId="{2EAF9B05-2844-4C32-B8B9-10C3D0B23529}" type="pres">
      <dgm:prSet presAssocID="{50983D1C-E49D-4719-BA75-ED5BEDDD6DF5}" presName="linearFlow" presStyleCnt="0">
        <dgm:presLayoutVars>
          <dgm:dir/>
          <dgm:resizeHandles val="exact"/>
        </dgm:presLayoutVars>
      </dgm:prSet>
      <dgm:spPr/>
    </dgm:pt>
    <dgm:pt modelId="{18DA4D2E-DEF9-4393-B1A9-4B69B5B56CE0}" type="pres">
      <dgm:prSet presAssocID="{0A4E940F-6F6C-4618-A81D-F16C28005E73}" presName="composite" presStyleCnt="0"/>
      <dgm:spPr/>
    </dgm:pt>
    <dgm:pt modelId="{211E8EC5-23B3-41BA-8C53-562BBC2DA853}" type="pres">
      <dgm:prSet presAssocID="{0A4E940F-6F6C-4618-A81D-F16C28005E73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BD20CC84-7569-4CE5-8D8F-69EB05B93A20}" type="pres">
      <dgm:prSet presAssocID="{0A4E940F-6F6C-4618-A81D-F16C28005E73}" presName="txShp" presStyleLbl="node1" presStyleIdx="0" presStyleCnt="4">
        <dgm:presLayoutVars>
          <dgm:bulletEnabled val="1"/>
        </dgm:presLayoutVars>
      </dgm:prSet>
      <dgm:spPr/>
    </dgm:pt>
    <dgm:pt modelId="{9AB04964-CC72-46FB-9E78-BC610744B22A}" type="pres">
      <dgm:prSet presAssocID="{C351FA77-114B-47D1-AB47-9EECD0A0786C}" presName="spacing" presStyleCnt="0"/>
      <dgm:spPr/>
    </dgm:pt>
    <dgm:pt modelId="{2C82E48B-411C-4A0A-9813-7974CBF332CA}" type="pres">
      <dgm:prSet presAssocID="{12A4629B-70BE-43F8-BDE7-7AF65C9FEF6D}" presName="composite" presStyleCnt="0"/>
      <dgm:spPr/>
    </dgm:pt>
    <dgm:pt modelId="{8829FF16-88C1-4B22-A42E-FD1BD571C511}" type="pres">
      <dgm:prSet presAssocID="{12A4629B-70BE-43F8-BDE7-7AF65C9FEF6D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880F5013-94DA-4232-9076-2C322554D3AB}" type="pres">
      <dgm:prSet presAssocID="{12A4629B-70BE-43F8-BDE7-7AF65C9FEF6D}" presName="txShp" presStyleLbl="node1" presStyleIdx="1" presStyleCnt="4">
        <dgm:presLayoutVars>
          <dgm:bulletEnabled val="1"/>
        </dgm:presLayoutVars>
      </dgm:prSet>
      <dgm:spPr/>
    </dgm:pt>
    <dgm:pt modelId="{041F0A20-9A5A-4930-915C-24DA19AAABC5}" type="pres">
      <dgm:prSet presAssocID="{EB6CECF3-C7D6-4A3F-9784-1DB54D0F05CE}" presName="spacing" presStyleCnt="0"/>
      <dgm:spPr/>
    </dgm:pt>
    <dgm:pt modelId="{3CCDB90E-6B21-42C7-8106-48D4439FBF12}" type="pres">
      <dgm:prSet presAssocID="{A5DF726D-2A49-40B8-B3C8-3B2E2B596587}" presName="composite" presStyleCnt="0"/>
      <dgm:spPr/>
    </dgm:pt>
    <dgm:pt modelId="{9A74E0C6-05C5-4120-B928-87EA6BD714B5}" type="pres">
      <dgm:prSet presAssocID="{A5DF726D-2A49-40B8-B3C8-3B2E2B596587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B7990DA9-F8C0-4E98-BE72-05641E57D669}" type="pres">
      <dgm:prSet presAssocID="{A5DF726D-2A49-40B8-B3C8-3B2E2B596587}" presName="txShp" presStyleLbl="node1" presStyleIdx="2" presStyleCnt="4">
        <dgm:presLayoutVars>
          <dgm:bulletEnabled val="1"/>
        </dgm:presLayoutVars>
      </dgm:prSet>
      <dgm:spPr/>
    </dgm:pt>
    <dgm:pt modelId="{FE605139-397E-4BFF-8A01-BEBAA028C838}" type="pres">
      <dgm:prSet presAssocID="{3B905919-C610-4B57-B883-3F2727092261}" presName="spacing" presStyleCnt="0"/>
      <dgm:spPr/>
    </dgm:pt>
    <dgm:pt modelId="{4CC945A0-42E2-4BC2-8C1B-2902AAFDAF12}" type="pres">
      <dgm:prSet presAssocID="{C6A8E7DD-82D7-4BF7-B103-48096B248D0E}" presName="composite" presStyleCnt="0"/>
      <dgm:spPr/>
    </dgm:pt>
    <dgm:pt modelId="{1E26FD52-31DA-4CB0-8B1D-CA4F10045413}" type="pres">
      <dgm:prSet presAssocID="{C6A8E7DD-82D7-4BF7-B103-48096B248D0E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</dgm:spPr>
    </dgm:pt>
    <dgm:pt modelId="{42B90A91-A706-4C9A-AB22-89A3BA93DED1}" type="pres">
      <dgm:prSet presAssocID="{C6A8E7DD-82D7-4BF7-B103-48096B248D0E}" presName="txShp" presStyleLbl="node1" presStyleIdx="3" presStyleCnt="4">
        <dgm:presLayoutVars>
          <dgm:bulletEnabled val="1"/>
        </dgm:presLayoutVars>
      </dgm:prSet>
      <dgm:spPr/>
    </dgm:pt>
  </dgm:ptLst>
  <dgm:cxnLst>
    <dgm:cxn modelId="{FB1FB603-87C7-4A26-8C18-EC024D8A6BD0}" srcId="{50983D1C-E49D-4719-BA75-ED5BEDDD6DF5}" destId="{0A4E940F-6F6C-4618-A81D-F16C28005E73}" srcOrd="0" destOrd="0" parTransId="{B9C35525-03AE-446F-8E9B-1E3752F8F624}" sibTransId="{C351FA77-114B-47D1-AB47-9EECD0A0786C}"/>
    <dgm:cxn modelId="{CF57BD0C-F8BF-46A2-A3F7-9F4450309097}" srcId="{50983D1C-E49D-4719-BA75-ED5BEDDD6DF5}" destId="{A5DF726D-2A49-40B8-B3C8-3B2E2B596587}" srcOrd="2" destOrd="0" parTransId="{C3BAA99B-30B5-48DA-AC38-FFC730299EBD}" sibTransId="{3B905919-C610-4B57-B883-3F2727092261}"/>
    <dgm:cxn modelId="{96A6842E-D749-4256-A817-C9D58FE02EBA}" type="presOf" srcId="{A5DF726D-2A49-40B8-B3C8-3B2E2B596587}" destId="{B7990DA9-F8C0-4E98-BE72-05641E57D669}" srcOrd="0" destOrd="0" presId="urn:microsoft.com/office/officeart/2005/8/layout/vList3"/>
    <dgm:cxn modelId="{0B490A62-C338-49F3-9C7A-9AD03E1F5D7A}" srcId="{50983D1C-E49D-4719-BA75-ED5BEDDD6DF5}" destId="{C6A8E7DD-82D7-4BF7-B103-48096B248D0E}" srcOrd="3" destOrd="0" parTransId="{98C6F30A-437F-4B91-9BEC-44313A5EA340}" sibTransId="{0796E23D-0CD3-40BB-9735-935274C62FB6}"/>
    <dgm:cxn modelId="{80A26692-8F4B-4AC6-9862-99A0FDB9A1FF}" type="presOf" srcId="{50983D1C-E49D-4719-BA75-ED5BEDDD6DF5}" destId="{2EAF9B05-2844-4C32-B8B9-10C3D0B23529}" srcOrd="0" destOrd="0" presId="urn:microsoft.com/office/officeart/2005/8/layout/vList3"/>
    <dgm:cxn modelId="{DCA9EA9C-E0C6-4F10-A9C3-2EE6F6251138}" type="presOf" srcId="{C6A8E7DD-82D7-4BF7-B103-48096B248D0E}" destId="{42B90A91-A706-4C9A-AB22-89A3BA93DED1}" srcOrd="0" destOrd="0" presId="urn:microsoft.com/office/officeart/2005/8/layout/vList3"/>
    <dgm:cxn modelId="{590642A5-2020-42DD-8B80-5C7D3383F258}" srcId="{50983D1C-E49D-4719-BA75-ED5BEDDD6DF5}" destId="{12A4629B-70BE-43F8-BDE7-7AF65C9FEF6D}" srcOrd="1" destOrd="0" parTransId="{82B6E2DB-39E1-4E7E-B864-D9D96715A0D2}" sibTransId="{EB6CECF3-C7D6-4A3F-9784-1DB54D0F05CE}"/>
    <dgm:cxn modelId="{C315CDB1-832C-4A6A-89A2-821C0D89D3E6}" type="presOf" srcId="{0A4E940F-6F6C-4618-A81D-F16C28005E73}" destId="{BD20CC84-7569-4CE5-8D8F-69EB05B93A20}" srcOrd="0" destOrd="0" presId="urn:microsoft.com/office/officeart/2005/8/layout/vList3"/>
    <dgm:cxn modelId="{BB2AD2F3-8591-4194-BC80-082AC3439386}" type="presOf" srcId="{12A4629B-70BE-43F8-BDE7-7AF65C9FEF6D}" destId="{880F5013-94DA-4232-9076-2C322554D3AB}" srcOrd="0" destOrd="0" presId="urn:microsoft.com/office/officeart/2005/8/layout/vList3"/>
    <dgm:cxn modelId="{C6B237C9-E560-4537-9C78-0ACB2290E7F3}" type="presParOf" srcId="{2EAF9B05-2844-4C32-B8B9-10C3D0B23529}" destId="{18DA4D2E-DEF9-4393-B1A9-4B69B5B56CE0}" srcOrd="0" destOrd="0" presId="urn:microsoft.com/office/officeart/2005/8/layout/vList3"/>
    <dgm:cxn modelId="{8DA2654A-8A55-495C-AADF-44012FAA69A5}" type="presParOf" srcId="{18DA4D2E-DEF9-4393-B1A9-4B69B5B56CE0}" destId="{211E8EC5-23B3-41BA-8C53-562BBC2DA853}" srcOrd="0" destOrd="0" presId="urn:microsoft.com/office/officeart/2005/8/layout/vList3"/>
    <dgm:cxn modelId="{444E5099-C01F-436B-81D1-25D74D5A2C38}" type="presParOf" srcId="{18DA4D2E-DEF9-4393-B1A9-4B69B5B56CE0}" destId="{BD20CC84-7569-4CE5-8D8F-69EB05B93A20}" srcOrd="1" destOrd="0" presId="urn:microsoft.com/office/officeart/2005/8/layout/vList3"/>
    <dgm:cxn modelId="{0152D1A3-3DAA-4B65-BAF2-6F2778346BEB}" type="presParOf" srcId="{2EAF9B05-2844-4C32-B8B9-10C3D0B23529}" destId="{9AB04964-CC72-46FB-9E78-BC610744B22A}" srcOrd="1" destOrd="0" presId="urn:microsoft.com/office/officeart/2005/8/layout/vList3"/>
    <dgm:cxn modelId="{3536A984-1F1A-4A01-AE91-5368B3252D35}" type="presParOf" srcId="{2EAF9B05-2844-4C32-B8B9-10C3D0B23529}" destId="{2C82E48B-411C-4A0A-9813-7974CBF332CA}" srcOrd="2" destOrd="0" presId="urn:microsoft.com/office/officeart/2005/8/layout/vList3"/>
    <dgm:cxn modelId="{DDA98951-12D2-4CC7-8233-B65D7FD995F3}" type="presParOf" srcId="{2C82E48B-411C-4A0A-9813-7974CBF332CA}" destId="{8829FF16-88C1-4B22-A42E-FD1BD571C511}" srcOrd="0" destOrd="0" presId="urn:microsoft.com/office/officeart/2005/8/layout/vList3"/>
    <dgm:cxn modelId="{6D903308-45BB-4256-9303-F2FB81C5D1D1}" type="presParOf" srcId="{2C82E48B-411C-4A0A-9813-7974CBF332CA}" destId="{880F5013-94DA-4232-9076-2C322554D3AB}" srcOrd="1" destOrd="0" presId="urn:microsoft.com/office/officeart/2005/8/layout/vList3"/>
    <dgm:cxn modelId="{41B255D2-AA3D-4683-A9FA-1178412A6CB0}" type="presParOf" srcId="{2EAF9B05-2844-4C32-B8B9-10C3D0B23529}" destId="{041F0A20-9A5A-4930-915C-24DA19AAABC5}" srcOrd="3" destOrd="0" presId="urn:microsoft.com/office/officeart/2005/8/layout/vList3"/>
    <dgm:cxn modelId="{A72B7F1A-7D78-4294-A6F6-F00AAEC30640}" type="presParOf" srcId="{2EAF9B05-2844-4C32-B8B9-10C3D0B23529}" destId="{3CCDB90E-6B21-42C7-8106-48D4439FBF12}" srcOrd="4" destOrd="0" presId="urn:microsoft.com/office/officeart/2005/8/layout/vList3"/>
    <dgm:cxn modelId="{602AC28C-C4FB-462F-9B20-52C55CFB9ECA}" type="presParOf" srcId="{3CCDB90E-6B21-42C7-8106-48D4439FBF12}" destId="{9A74E0C6-05C5-4120-B928-87EA6BD714B5}" srcOrd="0" destOrd="0" presId="urn:microsoft.com/office/officeart/2005/8/layout/vList3"/>
    <dgm:cxn modelId="{B31F0C38-8E7E-4073-8549-3E415D90A0DB}" type="presParOf" srcId="{3CCDB90E-6B21-42C7-8106-48D4439FBF12}" destId="{B7990DA9-F8C0-4E98-BE72-05641E57D669}" srcOrd="1" destOrd="0" presId="urn:microsoft.com/office/officeart/2005/8/layout/vList3"/>
    <dgm:cxn modelId="{9F196750-78FF-4601-B927-0A05BF69B2E3}" type="presParOf" srcId="{2EAF9B05-2844-4C32-B8B9-10C3D0B23529}" destId="{FE605139-397E-4BFF-8A01-BEBAA028C838}" srcOrd="5" destOrd="0" presId="urn:microsoft.com/office/officeart/2005/8/layout/vList3"/>
    <dgm:cxn modelId="{3ADC7AB0-BABB-47DB-8C80-63FCE9C23379}" type="presParOf" srcId="{2EAF9B05-2844-4C32-B8B9-10C3D0B23529}" destId="{4CC945A0-42E2-4BC2-8C1B-2902AAFDAF12}" srcOrd="6" destOrd="0" presId="urn:microsoft.com/office/officeart/2005/8/layout/vList3"/>
    <dgm:cxn modelId="{338B5A4C-FCD4-4A84-90C7-C87CE6E9911F}" type="presParOf" srcId="{4CC945A0-42E2-4BC2-8C1B-2902AAFDAF12}" destId="{1E26FD52-31DA-4CB0-8B1D-CA4F10045413}" srcOrd="0" destOrd="0" presId="urn:microsoft.com/office/officeart/2005/8/layout/vList3"/>
    <dgm:cxn modelId="{94D570D5-7A7C-4D21-9FA8-B9971C220BF2}" type="presParOf" srcId="{4CC945A0-42E2-4BC2-8C1B-2902AAFDAF12}" destId="{42B90A91-A706-4C9A-AB22-89A3BA93DE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CC84-7569-4CE5-8D8F-69EB05B93A20}">
      <dsp:nvSpPr>
        <dsp:cNvPr id="0" name=""/>
        <dsp:cNvSpPr/>
      </dsp:nvSpPr>
      <dsp:spPr>
        <a:xfrm rot="10800000">
          <a:off x="1637982" y="1693"/>
          <a:ext cx="5405120" cy="11061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Remise d’un chéquier de 50€ (non sécable)</a:t>
          </a:r>
        </a:p>
      </dsp:txBody>
      <dsp:txXfrm rot="10800000">
        <a:off x="1914524" y="1693"/>
        <a:ext cx="5128578" cy="1106169"/>
      </dsp:txXfrm>
    </dsp:sp>
    <dsp:sp modelId="{211E8EC5-23B3-41BA-8C53-562BBC2DA853}">
      <dsp:nvSpPr>
        <dsp:cNvPr id="0" name=""/>
        <dsp:cNvSpPr/>
      </dsp:nvSpPr>
      <dsp:spPr>
        <a:xfrm>
          <a:off x="1084897" y="1693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F5013-94DA-4232-9076-2C322554D3AB}">
      <dsp:nvSpPr>
        <dsp:cNvPr id="0" name=""/>
        <dsp:cNvSpPr/>
      </dsp:nvSpPr>
      <dsp:spPr>
        <a:xfrm rot="10800000">
          <a:off x="1637982" y="1438063"/>
          <a:ext cx="5405120" cy="11061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Faire signer un bon de remise au participant et le renseigner</a:t>
          </a:r>
        </a:p>
      </dsp:txBody>
      <dsp:txXfrm rot="10800000">
        <a:off x="1914524" y="1438063"/>
        <a:ext cx="5128578" cy="1106169"/>
      </dsp:txXfrm>
    </dsp:sp>
    <dsp:sp modelId="{8829FF16-88C1-4B22-A42E-FD1BD571C511}">
      <dsp:nvSpPr>
        <dsp:cNvPr id="0" name=""/>
        <dsp:cNvSpPr/>
      </dsp:nvSpPr>
      <dsp:spPr>
        <a:xfrm>
          <a:off x="1084897" y="1438063"/>
          <a:ext cx="1106169" cy="11061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90DA9-F8C0-4E98-BE72-05641E57D669}">
      <dsp:nvSpPr>
        <dsp:cNvPr id="0" name=""/>
        <dsp:cNvSpPr/>
      </dsp:nvSpPr>
      <dsp:spPr>
        <a:xfrm rot="10800000">
          <a:off x="1637982" y="2874433"/>
          <a:ext cx="5405120" cy="11061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Lui remettre une fiche APTIC d’information pour l’utilisation</a:t>
          </a:r>
        </a:p>
      </dsp:txBody>
      <dsp:txXfrm rot="10800000">
        <a:off x="1914524" y="2874433"/>
        <a:ext cx="5128578" cy="1106169"/>
      </dsp:txXfrm>
    </dsp:sp>
    <dsp:sp modelId="{9A74E0C6-05C5-4120-B928-87EA6BD714B5}">
      <dsp:nvSpPr>
        <dsp:cNvPr id="0" name=""/>
        <dsp:cNvSpPr/>
      </dsp:nvSpPr>
      <dsp:spPr>
        <a:xfrm>
          <a:off x="1084897" y="2874433"/>
          <a:ext cx="1106169" cy="110616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90A91-A706-4C9A-AB22-89A3BA93DED1}">
      <dsp:nvSpPr>
        <dsp:cNvPr id="0" name=""/>
        <dsp:cNvSpPr/>
      </dsp:nvSpPr>
      <dsp:spPr>
        <a:xfrm rot="10800000">
          <a:off x="1637982" y="4310803"/>
          <a:ext cx="5405120" cy="11061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Lui remettre un questionnaire qu’il remplira et donnera lors de l’utilisation</a:t>
          </a:r>
        </a:p>
      </dsp:txBody>
      <dsp:txXfrm rot="10800000">
        <a:off x="1914524" y="4310803"/>
        <a:ext cx="5128578" cy="1106169"/>
      </dsp:txXfrm>
    </dsp:sp>
    <dsp:sp modelId="{1E26FD52-31DA-4CB0-8B1D-CA4F10045413}">
      <dsp:nvSpPr>
        <dsp:cNvPr id="0" name=""/>
        <dsp:cNvSpPr/>
      </dsp:nvSpPr>
      <dsp:spPr>
        <a:xfrm>
          <a:off x="1084897" y="4310803"/>
          <a:ext cx="1106169" cy="110616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8BB933-29B5-4741-B0F3-E36CE311F882}" type="datetime1">
              <a:rPr lang="fr-FR" smtClean="0"/>
              <a:t>29/10/2018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F1A05-98CD-4ACA-96B8-0EB668DDC894}" type="datetime1">
              <a:rPr lang="fr-FR" smtClean="0"/>
              <a:pPr/>
              <a:t>29/10/2018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Modifier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655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778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1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37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1743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83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06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830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83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89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dirty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Cliquez pour modifier le style du titre </a:t>
            </a:r>
            <a:br>
              <a:rPr lang="fr-FR" dirty="0"/>
            </a:br>
            <a:r>
              <a:rPr lang="fr-FR" dirty="0"/>
              <a:t>du masque des diapositives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images de puc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e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3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51" name="Octogone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5" name="Espace réservé du numéro de diapositiv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orme libre : Form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8" name="Forme libre : Form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9" name="Forme libre : Form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0" name="Forme libre : Form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2" name="Forme libre : Form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sp>
        <p:nvSpPr>
          <p:cNvPr id="38" name="Espace réservé d’image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39" name="Espace réservé d’image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40" name="Espace réservé d’image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14A72264-26FB-42F4-98B5-9BC002A5AC31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C6565980-F2E5-4F45-903C-FD9C4C431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062D721C-FBA4-4C73-A743-6EC303EAB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91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it num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ctangle à coins arrondis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  <p:sp>
          <p:nvSpPr>
            <p:cNvPr id="45" name="Rectangle à coins arrondis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6" name="Rectangle : Coins arrondis 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7" name="Rectangle à coins arrondis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8" name="Rectangle à coins arrondis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Placez ici un texte mis en relief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Insérez ou glissez-déplacez une image ici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8107004-F6F5-4F25-B721-B9E79DAF8B84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ECFDC40F-562B-41CB-BE61-EBA0A937A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5EC31458-1631-48FD-8DE2-3E5FE262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Images de puces en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3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4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dirty="0"/>
              <a:t>Sous-titre</a:t>
            </a:r>
          </a:p>
        </p:txBody>
      </p:sp>
      <p:sp>
        <p:nvSpPr>
          <p:cNvPr id="20" name="Espace réservé d’image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1" name="Espace réservé d’image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2" name="Espace réservé d’image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8000843-F9F1-4480-BDDB-0BDAD7559079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308F8894-0BF7-4AB1-9610-5EF9EA9AB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F3A2DBA5-4BFC-47F8-B107-B63F5384C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25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s nombre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 hasCustomPrompt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9" name="Espace réservé du numéro de diapositive 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fr-FR" dirty="0"/>
              <a:t>1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fr-FR" dirty="0"/>
              <a:t>2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146FE64-C699-4089-99C7-1AE4358DFBF8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76623BB-54BF-47A0-8B6F-973F47559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11E4E0F-524B-4C8B-A484-F71BD0AE6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0A403DF-0FDC-4BEA-9591-70FF652E2E93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4E88497-F412-4E12-83D8-AA7854FAA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9BF1A467-4477-4656-982E-83F03926D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encad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dirty="0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dirty="0"/>
              <a:t>Titre de section 1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fr-FR" dirty="0"/>
              <a:t>Titre de section 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fr-FR" dirty="0"/>
              <a:t>Titre de section 3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2B1536B-AB00-4543-96F7-595BC5C6F5CD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B1904DA-27AA-417A-8F38-E7ECBBA86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B44B223-05B1-4981-96DA-213193F32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dirty="0"/>
              <a:t>Sous-titre</a:t>
            </a:r>
          </a:p>
        </p:txBody>
      </p:sp>
      <p:cxnSp>
        <p:nvCxnSpPr>
          <p:cNvPr id="15" name="Connecteur droit avec flèche 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Année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Année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3" name="Espace réservé du texte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4" name="Espace réservé du texte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5" name="Espace réservé du texte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6" name="Espace réservé du texte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7" name="Espace réservé du texte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8" name="Espace réservé du texte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9" name="Espace réservé du texte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Titre de l’élément</a:t>
            </a:r>
          </a:p>
        </p:txBody>
      </p:sp>
      <p:sp>
        <p:nvSpPr>
          <p:cNvPr id="50" name="Espace réservé du texte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Mois, Année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E2E05D2A-7078-43DF-8F65-77985CD4B0BD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2E4F6F42-3041-485F-8828-027DD709E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93680C1A-DFA7-46D5-B7F9-FEDE46503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es de l’équi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</a:t>
            </a:r>
          </a:p>
        </p:txBody>
      </p:sp>
      <p:sp>
        <p:nvSpPr>
          <p:cNvPr id="24" name="Espace réservé d’imag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5" name="Espace réservé d’imag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6" name="Espace réservé d’imag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dirty="0"/>
              <a:t>Sous-titre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dirty="0"/>
              <a:t>Courte biographie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fr-FR" dirty="0"/>
              <a:t>Courte biographie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fr-FR" dirty="0"/>
              <a:t>Courte biographie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36C1B1C-4C62-4A37-B729-A4B0C4DCA21B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F14A2E88-43EB-4A94-B8D3-A4C31D569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D12C3F7C-4646-425A-B88E-E0B2215AA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es de l’équip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 complet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 complet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 complet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 complet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 complet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4" name="Espace réservé d’imag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5" name="Espace réservé d’imag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6" name="Espace réservé d’imag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7" name="Espace réservé d’image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0" name="Espace réservé d’image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dirty="0"/>
              <a:t>Nom complet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fr-FR" dirty="0"/>
              <a:t>Titre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1532D42-C934-42F6-A185-1522A74648EE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B2D859C-340C-4B0B-9EA6-89983618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707C98D0-1374-47A1-A3F4-95FAAF83E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dirty="0"/>
              <a:t>Sous-titre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B18C842-02F1-463A-8FC3-B60000B875DA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C7916BE-D9F4-491B-856D-7E2BEEA94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CF2F9EA-D2C7-43F6-AD47-0B03A7E80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dirty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Zone de text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C16259A-11CE-4895-9927-9C398A510BE7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316623B-9802-4CAE-8447-E774AF7C7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60E82A2-1A3B-4590-8407-4A3E238F1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EE6C3E7-475A-4D9D-BE0E-EEFC8D4ABB58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42B9C93-ED8A-43AA-8C40-D7F85F1C8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59690EB-B44B-404D-BB89-B4F167FA9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 Auc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E041E04-3E03-45FD-A665-D5C518B57FD5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B325372-33D4-4E86-A2B7-66FD9639E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3634305-DAD2-4706-8403-7E021A346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 de votre atten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dirty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Merci de votre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dirty="0"/>
              <a:t>Coordonnées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dirty="0"/>
              <a:t>Poignée E-mail ou Réseaux sociaux</a:t>
            </a:r>
          </a:p>
        </p:txBody>
      </p:sp>
      <p:sp>
        <p:nvSpPr>
          <p:cNvPr id="8" name="Espace réservé d’image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Logo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dirty="0"/>
              <a:t>Adresse de site web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2EBBF98-EF5D-4F3D-80F4-04E134CF5340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4553A7F4-DFB5-407E-A0B0-D468E3876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4CEEDC0-1372-4AC5-BBB9-93C3DE2C3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dirty="0"/>
              <a:t>Sous-titre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48B4309-0FB2-4DA0-BD62-DE8EC8548939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6D6E7F5-4752-450F-B377-1ECFE4079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14969EC-A113-4AB8-B1E5-954F4328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46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 grand 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Zone de text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dirty="0"/>
              <a:t>Insérez ou glissez-déplacez une image ici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FD66011-1B7F-49B9-B671-5C648E3F4388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BFAE8EF-094A-4C55-84DE-833117379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A22F205-82F4-45BF-A4FD-E4CBEE9A9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7C5103F-C394-4F1C-BD7D-30095CE8028F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5E4DDCC3-0F70-438E-9082-B2B2032A5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8ED46AD3-215F-4D63-9CAC-568446E31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9" name="Espace réservé du numéro de diapositive 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A632040-401C-4083-90D0-8E5C37FB5716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C4774A4-C348-4BD4-A34A-3753C830A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E040743-0A6D-4857-A124-1B24D5E6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925D239-95A6-4F82-80BD-1EE6785F97D7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E8B9240-9956-4C41-A449-BCC836AB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3379B52-5DF2-473F-BB81-7652685A4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54B313C-20DE-4970-BF3E-B9E25470DFC4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9FF80AE-AF54-4CC1-9543-2D03EB8C2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090D617-93BD-4A98-BEEF-3310BDF6E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de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 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 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3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4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5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32" name="Espace réservé d’image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33" name="Espace réservé d’image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34" name="Espace réservé d’image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35" name="Espace réservé d’image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4E75A09-D370-4B11-967D-799275F380E4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A3F9CE0-28AD-452B-A858-DC9BE2BAA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2D1DC857-AF62-43BD-84F8-A0CA8985D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80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images de puc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Espace réservé d’image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8" name="Espace réservé d’image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9" name="Espace réservé d’image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3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51" name="Octogone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5" name="Espace réservé du numéro de diapositiv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9BB70BA-4914-4E3E-A427-E73487C2D312}"/>
              </a:ext>
            </a:extLst>
          </p:cNvPr>
          <p:cNvGrpSpPr/>
          <p:nvPr userDrawn="1"/>
        </p:nvGrpSpPr>
        <p:grpSpPr>
          <a:xfrm>
            <a:off x="9497460" y="5874925"/>
            <a:ext cx="1770762" cy="898418"/>
            <a:chOff x="443089" y="1490131"/>
            <a:chExt cx="2592143" cy="1315158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596188F5-8EFE-46A9-91D1-7F6C3E8BD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089" y="1490133"/>
              <a:ext cx="1315156" cy="1315156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BF62EA2-8015-48C6-A390-BBD8D7C11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75" y="1490131"/>
              <a:ext cx="1315157" cy="131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ogone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fr-FR" sz="1200" dirty="0">
                <a:solidFill>
                  <a:schemeClr val="tx2"/>
                </a:solidFill>
                <a:latin typeface="+mj-lt"/>
              </a:rPr>
              <a:t>Votre logo ou nom ici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5" r:id="rId8"/>
    <p:sldLayoutId id="2147483684" r:id="rId9"/>
    <p:sldLayoutId id="2147483683" r:id="rId10"/>
    <p:sldLayoutId id="2147483668" r:id="rId11"/>
    <p:sldLayoutId id="2147483682" r:id="rId12"/>
    <p:sldLayoutId id="2147483670" r:id="rId13"/>
    <p:sldLayoutId id="2147483653" r:id="rId14"/>
    <p:sldLayoutId id="2147483673" r:id="rId15"/>
    <p:sldLayoutId id="2147483674" r:id="rId16"/>
    <p:sldLayoutId id="2147483676" r:id="rId17"/>
    <p:sldLayoutId id="2147483677" r:id="rId18"/>
    <p:sldLayoutId id="2147483654" r:id="rId19"/>
    <p:sldLayoutId id="2147483660" r:id="rId20"/>
    <p:sldLayoutId id="2147483661" r:id="rId21"/>
    <p:sldLayoutId id="2147483678" r:id="rId22"/>
    <p:sldLayoutId id="214748368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66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’image 19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-90311" y="-634999"/>
            <a:ext cx="12282311" cy="8188207"/>
          </a:xfr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68422"/>
            <a:ext cx="6840000" cy="2387600"/>
          </a:xfrm>
        </p:spPr>
        <p:txBody>
          <a:bodyPr rtlCol="0"/>
          <a:lstStyle/>
          <a:p>
            <a:pPr rtl="0"/>
            <a:r>
              <a:rPr lang="fr-FR" dirty="0"/>
              <a:t>Lancement du </a:t>
            </a:r>
            <a:r>
              <a:rPr lang="fr-FR" dirty="0" err="1"/>
              <a:t>Pass</a:t>
            </a:r>
            <a:r>
              <a:rPr lang="fr-FR" dirty="0"/>
              <a:t> Numérique 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Expérimentation Roubaix</a:t>
            </a:r>
          </a:p>
          <a:p>
            <a:pPr rtl="0"/>
            <a:r>
              <a:rPr lang="fr-FR" dirty="0"/>
              <a:t>29 octobre 2018</a:t>
            </a:r>
          </a:p>
        </p:txBody>
      </p:sp>
      <p:sp>
        <p:nvSpPr>
          <p:cNvPr id="47" name="Forme libre : Forme 46" title="forme géométrique">
            <a:extLst>
              <a:ext uri="{FF2B5EF4-FFF2-40B4-BE49-F238E27FC236}">
                <a16:creationId xmlns:a16="http://schemas.microsoft.com/office/drawing/2014/main" id="{B6D0B8EE-8E06-4051-87BF-62C153F3FBBB}"/>
              </a:ext>
            </a:extLst>
          </p:cNvPr>
          <p:cNvSpPr/>
          <p:nvPr/>
        </p:nvSpPr>
        <p:spPr>
          <a:xfrm rot="4308689">
            <a:off x="5756646" y="354069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1026" name="Picture 2" descr="data:image/jpeg;base64,/9j/4AAQSkZJRgABAQAAAQABAAD/2wCEAAkGBxISEhUSEBIVFRUXFx4YFRYWGBYYGRcZFR0XGBcXGBUYHSggGBolHRcYITEhJSkrLi4uFx8zODMtNygtLisBCgoKDg0OGhAQGy0lHyUtLS8tLS0uLS0tLS0tLi0vLS0tLS0vLS0tLS0tLS0tLS0tLS0tLS0tLS0tLS0tLS0tLf/AABEIAGwB1AMBEQACEQEDEQH/xAAcAAADAAMBAQEAAAAAAAAAAAAABgcEBQgDAQL/xABLEAABAgMDBAsNBgYBBQEAAAABAgMABBEFBxIGITFREyIyQWFxgZGSsdIUFhcjNVJUcnOCk6GyNEJis8HRM1NVg6LC8BUkQ2Oj4v/EABoBAAIDAQEAAAAAAAAAAAAAAAACAQMFBgT/xAA3EQACAQIDAwkIAwADAQEAAAAAAQIDEQQFMRIhkRMyNEFRYXGBsRQVUqHB0eHwIjNTJELxYiP/2gAMAwEAAhEDEQA/ALjAAQARi2r0p1uYebaDOBDi0pqhROFKiBU4tOaHUTo6OU0ZU4yle7SMLws2hqY6Cu3BslvufD9/H8GzyZvHn5mbYYUGcK3AFUQquHSqhxaaAwOKRRicsoUqUp79y7RkvNyxfkFMJlw2SsKK8aScwKQmlCNaohK548twVPEKTnfdbQSPCzaGpjoK7cTsmn7nw/fx/AeFm0NTHQV24NkPc+H7+P4K9kpPOPyjLz2HG4jEcIoM9SKCuqkIc9iqcadWUI6Jm2gKAgAIACACX5fXiPys2ZeVDZCEjGVpKturbUFCMwBHzhlG5t4HLYVaW3Uvv08Bb8LNoeax0FduJ2T2+58P38fwHhZtDzWOgrtwbIe58P38fwNN3l4L05MmXmg2MSCWyhJTVSc5Bqo12tTyRDjY8OPy6FGnt0795S4UxQgAIACABRvKykekGG3JcIxKdwHGCRTCo7xGeoESlc0Muw0MRUcZ9nUTnws2hqY6Cu3DbJse58P38fwHhZtDUx0FduDZD3Ph+/j+A8LNoamOgrtwbIe58P38fwHhZtDUx0FduDZD3Ph+/j+D1Zvdnhum5dQ9VYPOFwbIryah1N/L7G4kL4/58rytrr/iofrBsnnnkvwT4jdYt4EhMkJS9saz9x0YDxV3J5DCtMz62XV6W9q67t40gxB4QgAxLWmFNsOuJpiQ2pQroqkEivNAPSipTUX1si3hZtDUx0FduH2Tpfc+H7+P4Dws2hqY6Cu3Bsh7nw/fx/AeFm0NTHQV24NkPc+H7+P4Dws2hqY6Cu3Bsh7nw/fx/AeFm0NTHQV24NkPc+H7+P4Dws2hqY6Cu3Bsh7nw/fx/AeFm0NTHQV24NkPc+H7+P4Dws2hqY6Cu3Bsh7nw/fx/BssnLy55+aZZcDOFbiUqohQNCc9DigcSnEZXQp0pTV7pdoy3m5XzEgpgS4bIcCirGknclNKUI1mISueLLcFTxCk533W0Ejws2hqY6Cu3E7Jp+58P38fwHhZtDUx0FduDZD3Ph+/j+A8LNoamOgrtwbIe58P38fwbXJW8mdmJthhwM4HFhKsKFA0z6DigcbHnxWWUaVGU43ukV+EOfCAAgAIAE/KS8aTlCUBRecGbA3QgH8SzmHJUxKRoYfLa1bfou8ndrXqzztQzsbCd7CnErlUqo5gIfZNillFCPOuxYm8pZx01cmnj76gOYGkTZHthhaMdILgYSp106XFn3lQWLeTj2I9mbYmUbiYeTxOLH6wWQjoUnrFcEbyzrw7RZ0TBcGp0BQ59PziNlHmqZbh5/9beA5WJe+k0TOMYda2s448CjX5mFcTOrZM9aUvJ/codjW5LzaMcs6lwb4GlPrJOccsRYyK1CpRdpqxsYgpCADzmHQlKlHQkEnkFYCYq7SOV3nStSlnSolR4yamLTuoxUUkhryhsBhizZN8A7O+SVEqNMNCcydA0piE954MPiJ1MTUg+bE/d0ktjtJs+Yha/lhH1QS0IzWWzhn32M2+iaxTyUfy2kjlUSrqIiIleTwtQb7Wa/JewGHZCemngoqZTRqiiAFYSc4GnOUwN7y3FYicK9OnHr1FCHNA6jsWW2KXZbH3G0p5kgRScPWltVJS7WzNgKwgAIAMa0p1LDTjy9y2grPEkVgHpwdSagtWcwWhOKedW6vdLUVHjUa80Wo7anBQiorqPslIOvEpZbW4QKkISVEDRU03oAnUjBXk7HydknGVYXm1NqpWiwUmh36HezQEwqRmrxdz1sa0FSz7b6NLawrjppHKKjlgaFrU1Vg4PrOnpSYS4hDiDVK0hSTrChUHmMVHEzi4ycXqj1gFCAAgAnN+H2Rn24+hcNHU2Ml/ul4fVEWiw6QyZGznnqhlpblN1gSVUrorSIEnVhDnNLxMvvbnfRH/hr/aC6K/aqPxriBybnfRX/AIa/2gug9qo/GuJizFmvt53GXUD8SFDrEFx41actJLiYkSWH2ABpyTy6mpEhIVsjO+0s6B+A/dPy4IVq54cVgKVdX0l2/cueT1uszrIeYVUaFA5lIVvpUN4wjVjmMRh50J7Ez95RfZZj2K/pMQLQ/tj4o5fi07gzZKyJh5JUyw44kGhKEKUK6qgaYLlU61ODtKSRkd7U76I/8Nf7QXQntVH41xDvanfRH/hr/aC6D2qj8a4h3tTvoj/w1/tBdB7VR+NcQ72p30R/4a/2gug9qo/GuId7U76I/wDDX+0F0HtVH41xMGdknWVYXm1NqpWiwUmh36HezGAthUjNXi7m0yJ+3yvtk9cQ9CjG9Hn4Dxftu5X1XOtEREzMk5s/L6kshzdMqXs15xCnG2lqQndKSkkJoKmpGjNniCuVWEWotq7MWJLBgu/8oyvtR1GFloePH9Hn4HSEVnHBABjz862w2p15QQhIqpR3h/zegHhCU5KMVdsiGW94b02VNS5LUvozZluDWsjQPwjlrFiidNgsthRSlPfL5IRoY0wgA9peWW4aNoUs6kpKjzCIFlOMec7GzbyUnyKiUep6ih1wXRQ8ZQX/AHXE8JqwZtrO5LPJGstqpz0guh44ilLSS4muMSXHyADIkJp1pxK2FqQ4DtSgkGurNp4ogSpCM42mro6Yyf2fuZruogvYAXKCmc56U1jQab9YqOLr7HKS5Pm9R45Vz6mJOYeQaKQ2opOpWhJ5yIlDYWmqlaMXo2Ql7Lu0VpUhU0opUCCMKM4OYjMmLLI6mOX4dO6j6i5SA9hQr107G3Z8uP8AxS/6ITX/AAhYmRlb2pVZ9r+/3Eux7YflVlyWcLayMJIAOY0NNsDqENY0qtGFVbM1dHnadouzDhdfWVuKpVRoK0FBmGbQIBqdKFOOzBWQ8SnicnXFb779OOigOpswvWZcv55gl8K/fUnoMOa45WPltaTr7LXdSqLcSk7VvQpQB+7qhWkZ1bA4aFOUtjRPtL7FZygQAEAE7votjY5VEsk7Z5VVeo3QnnVh+cNFGvk9Daquo9F6sikWHSlZu8QJCy5i0FgYl1wV3wjaoHKsn5RW97MDHt4jFRoLRfr+R+b0pdM3Iy1otDQAF8CXNfEvN70EdScsk6NedCX7b8Eniw3i6XPWzs0nsKjt2FYfcVnQfqHuxXJHL5tQ2K20tJevWPkKZYQAEAE5vw+yM+3H0Lho6mxkv90vD6oi0WHSFQuL/iTXqI61wkjDzvmw8/oaty9a0ASPEZj5h7UGyXrKMPbr4n58LFoamOge1Bsk+58P38TKlr3pwfxWWFjgC0nnxEfKDZElk1H/AKya4Gwbynse0NpOywl3Dm2QAafaIAI94Ugs0UvCYzD76Utpdn4ZossbvXJVBmJVezy9KkihUhOs0zKT+IRKkerCZlGq9iorS9RIhjTGDInKVchMpcBJbVtXU6066ecNI5dcK1c8mNwqxFPZ6+ovluOpXJvKSapUwsgjfBQSDFZylFNVYp9q9TmKLjthlyby2mpFstS+x4SrGcaSTUgDTUahCtXPHiMBSxEtqd7m28LFoamOge1EbJ5/c+H7+IeFi0NTHQPag2Q9z4fv4jxlTlbMy9mys03seyO4MdUkp26FKNBXNnEQldmZhsHTqYmdN3sr24iP4WLQ1MdA9qJ2TT90Yfv4h4V7Q1MdA9qDZD3Rh+/iLOUlvvTzoefw4gkI2gIFASRmqc+2MMlY9uHw8KENiGh7ZE/b5X2yeuIeguN6PPwY8X67uV9VzrREQMzJObPy+pLIc3CqXb+SLQ4nPyRCPUw8w6ZS8vUlcObgwZAeUZX2o6jCy0PJj+jz8DpCKzjj4pQAJJoBnJO9SAErkCvGyxVPPFto0l2ztB5531q/QauOLIo6vL8EqENqXOfy7hNhjRNlYVhvzjmxSyCpW+dCUjWpW8P+CIbsU169OjHam7FEbyWsqzEhdpPB56lQ0ASORsZyOFRpC3bMh4vFYp2oKy7fz9jwmb2EtjBIyaG0DRioP8EUHzg2Ro5Q5b6s23+9bNau9m0DoSwOAIV+q4NkuWT4fv4/g95W96cB8YywscAWg8+Ij5QbIssmovmto2buW1kzqFd3SmBYSaEJxEnUl1AChU680FmihYHF0JLkp3X71PcSpwgkkCgJzCtaDeFd+GN5abx9ujya7omO6XB4tggiuhTmlPR08dIiTMrNcVydPk46y9C4xWcwJ17Uxgs10eepCf8AIE/JJiY6mjlcb4mPdf0IvkvIyzz4ROPbC1hJKxTSNAzg/wDBFjZ0eJqVIQvSjdjvI5J2KpxCUWipaioBKao2xqKDcb8LdmZPGY1RbdOy8/ubvLqyrLmJms3PFlxCAjACnMM6hpSc5xRCbPNgq2Jp07U4XTd7i93rWH/U1c6OxE3Z6/a8d/l6/cO9aw/6mrnR2ILsPa8d/l6/cZrZsazU2fLSr04W2alxpdUgubok7mlPGatURd3PFRr4l4idWMLy0a7P2wmW1k/ZDbDi2J9TjqU1QiqdsreG5ibs0qOJxcppTp2XW/1mpu5l8dpSw1LKuglSv0iZaHozCWzhpnRcVnHhAAQAc8XlWz3VPuFJqhvxSPc3R5VV+UWRW467LqHJUFfV7xfs+TU86hlA2y1BI41GkSz11JqEXJ6Ipd7s4lhiWs5rMlIC1AeagFKAeM4jyCFj2mLlUHUqTry/e0/d1r6ZuRmbOdO8SjgS5vj1V5/eiJakZnF0a8K8f234JbMsKbWptYopKilQ1FJoYc3YyUkpLRjbdVbHc8+hJNEPeLVxnOg9Kg96IkjPzShylBtarf8Acv0VnKBAAQATm/D7Iz7cfQuGjqbGS/3S8PqiKxYdIVG4z+JNeojrXCSMTOubDz+hMn90rjPXDG0tEe9mWa9MObEwgrWQSEilaDTpMF7CVKsKUdqbsjItPJ+blxV+XcbHnFJw9IZoLoWniaVTmSTNbElw93YZXKl3Uyr6qy7pwgKzhtSswI1JJzEcNdcLJGXmWDVSHKQ5y+aMG8vJsSU14sUZdBW2PN89HITm4CIIu5bl2Kdel/LVbmKMMe8tl3M8uasl1gZ1tpWymp0hSaoz6ttTkiuWpzWYU1SxSn1Oz+4keC60v5bfxExO0afvbDdr4B4LrS/lt/ETE7Qe9sN2vgLFs2U7KvKYeAC00qAajOARnHAYlO57qNaNWCnHQwYksKrl/wCRJD+1+UqEjqYWB6bU8/UlcObpu8nMlZmeCzLJScFMWJQTuq006dEK3Y82IxdKhbb6zc+C60v5bfxEwbR5ve2G7XwNnk1d1PsTbDriEBCHEqVRaSaA582/EORRicyoVKUopu7XYZd+u7lfVc60QREyTmz8vqSyHNwql2/ki0OJz8kQj1MPMOmUvL1JXDm4MGQHlGV9qOowstDyY/o8/A6Qis44nt8OURYlxLNqot/dU0hsaekc3FWGijWynDcpU5SWkfUiUWHTGzycsR2dfSw1pOdSt5CRpUeL55ohuxTiK8aEHORQ8pcoGbIZ7gs0DZqeOdNCUkjSTvufJOaFSvqY+Hw08ZPl6+nUv3q9SWPvKWorWoqUTUqUSSTrJOmGN2MVFWS3H4iST5AAQAfYAPaRlFvOIabGJa1BKRrJ/SIFnNQi5S0R0rkzYyJOWbl0fdG2PnLO6Vyn9IqZxmIrutUc2bSAoJ9fKy65LMtstuOVdxKCEqVQJSoCuEa1Q0TWyiUI1JSk0t3WRmbs95qmzNON10Y0KTWmmmIZ4e50cKkJ81p+DN5dxL47SlhTQsq6CVK/SIloebMJbOGm/wB1PHLyZ2S0JpWp0p+HtP8AWBaDYGGzh4Lu9d5q0WY+UbKGHS3QnGEKKaDScVKUFDE3L3VgpbO0r9lzFArmEA5QL3lBK5OXH/ilxm1VoP8ASFiZOUq6qT7X++oiykm46SlptbhAqQhJUQNZCRohjUlOMFeTS8SgXR2I+ie2R5lxtKGlUK0KSKqwpoCRpoTCye4yc1rwdDZjJO7WjLTCHNhABpcsrX7kk3nq7YJoj11bVPzNeSJR6cJR5atGHHwOaiSc5OfXFp2ZQbmrI2SaXMrG0YTmJ0Y15hzJxc4hJMyc3rbNJU1q/QV8sbY7rnHn61SVUR6idqmnGBXlMMlY9uEo8jRjDj4nvkDbHck804TRBOBz1V5q8hoeSIa3C46hy1CUVrqvI3V79j7DO7KkbR9OLgxjMsfSfegizzZTW26Oy9Y+gjtuFJCkmhBBB1EZwYk1Gk1ZnTOTFqialWXxpWgFQG8oZljkUDFbOKxNLkqsodjNpEFAQATm/D7Iz7cfQuGjqbGS/wB0vD6oi0WHSFQuM/iTXqI61wkjEzrmw8/oTJ7dK4z1wxtLQcroPKSPZr6oiWhnZt0Z+KLu60lSSlYCkkUIIqCDvEHTFZyybTujna8Gw0yc6tpvM2oBxsakrrm4gQRyRZF7jr8BiHXoqT10YuA6ok9hXLyf+4siVmTugW1E+0QQr50hI6nP5d/+eLnT8fkyRxYdAVO4t845pveKUKHIVA9YhJGFncd0JeJXIQwAgA58vT8pv+59CYsjodblnRo+fqKUMe8quX/kSQ/tflKhI6mFgem1PP1JXDm6Vq4vczXGjqVFcjAzvWHmVWFMIIAJFfru5X1XOtEPA6DJObPy+pLYc3Cp3b+SLQ4nPyRCPUw8w6ZS8vUlcObgwZAeUZX2o6jCy0PJj+jz8DpCKzjjnK8G1e6Z95dapSrY0eq3m+ZqeWLIrcdhgKPJUIrt38Rchj2FZyeSLJslU4oDuiYA2Ou9i/hjiAqsxW97MHEN4zFqkubHX6/YlLrqlKKlElSiSonSSc5JOuLDdSSVkZFmWe7MOJZYQVrUaADrJ3gNcQ2LUqxpxcpOyLFkzdXLtALnPHOaSnOG08FNKuM80I5HO4nNqk3anuXzHJiwZRAoiWZSOBtH7QtzOliKsndyfFmLaGSMg8CHJVrPvpSEK6SaGJux6eMrw0m/UQspbpKArkHCT/Kcpn9Vz9DzwykauHzjqrLzX2PS6TJFba1zU02ULQS20lQoQdC105cIPHESYua4xSiqdN3T3v6IqkKYYQAfCoDSRAFiO34zQL0u2DXC2pRHrKoPoMPE6LJYWhKXea25tis+XDobZUeKtE9RMEi7N5WobPa0Jtov7I645561K6RJ/WGRo047MFHsSLPaCxL5PhNaEyyU04XqV+swmrOcgnUzC/8A9P5f+Efyel9kmpdvznkJ5CoVh2dDiJbNKT7n6DDezM47SdHmJQj/ABCj81REdDyZXHZwyfbdjJcZLisy6aaEIH+Sj+kRI8WdS5kfFlaCgdBhDAPsABABI77rZqpmUScyRsrg4TmQObEeUQ8UdBk1DdKq/BfUlcObhXPJlg+a9M8hq8P0bHPFerMDpWO/+Y/T8kjiw3wgArdsH/qdhpeG2el91rq3RLnOghXNFejMCl/xcc4f9ZfXT57iSxYb5W7kbYql6UUdB2RscBzLHIcJ94wkkYGc0N8aq8H9CqQhhBABOb8PsjPtx9C4aOpsZL/dLw+qItFh0hULjP4k16iOtcJIxM65sPP6Eye3SuM9cMbS0Q5XQeUkezX1REtDOzboz8UXqKzlSE3yTKV2hRJrgaSlXAaqVTmUIsjodTlEWsPv62xGhjTK3leNjyflkK0kNAcdCrqEVrU5/CfyzCbXeSOLDoCnXGI8fMnU2kc6j+0JIxM6f8ILvZYoQ54IAOfL0/Kb/ufQmLI6HW5Z0aPmKUMe8quX/kSQ/tflKhI6mFgem1PP1JXDm6Vq4vczXGjqVFcjAzvWHmVWFMIIAJFfru5X1XOtEPA6DJObPy+pLIc3CqXb+SLQ4nPyRCPUw8w6ZS8vUlcObgwZAeUZX2o6jCy0PJj+jz8Doe0pjY2XHPMQpXRBMVnI047U0u1nLJUTnOk6TFp3JmWLJbPMMs+e4lJ4iQD8qwMrrT5OnKXYh+vrnvGsSqcyW28dBoqrap5gn5wsTJyan/GVR6tk0hzaLndJk4liWEytPjXxWp+6390DVXdHjGqK5M5jNcS6lXk1pH1H2FMoIACAAgAIACAAgAgt7c6VWitKVEYEITmJ1Yv9ositx1OVU0sOm+tsS1rJ0knjiTTSS0KBdgdjl7RmD9xjCDwkLP6CFkZGZfyqUodr+xPYY1z9l0kUKjTVUwEWQzXZS2yWlL6kkrPupJHzpES0PFmUtnDS4Gvyymtlnplet5QHEk4R1QLQtwcNihBdyNShwjQSOIkdUSehpPUt1y7JEktaiTjeVSupKUp6wYSWpzWcSXLpLqQ/wpkn5dcCQVKNAASTqAzkwEpXdkcyZS2qZqaefJ3azh4EjMgdECLUdrhqSpUow7F/6e+R9kGbnGWaVSVVX6ic6vkKcsDe4TF1uRoynw8RovltfZJpEsg7VhOcDRjWAfknDzmFijxZRR2aTqPWXoifQ5rHyACk3M2sA67JuZ0PJKkg76kjbDlR9MJJGNm9FuKqx1X76iTlLZZlZp5g6ELITwpOdB5iIZGnhqvK0oz7Ue+R1r9yTjL1aJCqL9RW1VzA15IGriYujy1GUOHidKpUCKjQdEVHGH2ACc34fZGfbj6Fw0dTYyX+6Xh9URWLDpCo3GfxJr1Eda4SRiZ1zYef0Jk9ulcZ64c2o6G+yDtxuSm0vvBRSEqFEAE1UKDSRCtXPLjsPKvS2I6jzbF8CcJEpLqxHQp0ig4cKSa84iNky6WSu96kt3cSqamFurU44oqWolSlHSSc5MMb0YqMVGOiM7Juxlzkw3Lo+8dsfNQN0rkHzpA3YqxFdUabm/1j3fRaiAWJJs5mhjWBvZsKBx4anlELFGVk9J/yrPr3fcmMObZY7jpEpYfeI3bgSDrDYr1r+UVyOdzqpepGHYvUpkKYoQAc+Xp+U3/c+hMWR0Otyzo0fMUoY95Vcv8AyJIf2vylQkdTCwPTann6krhzdK1cVuZrjR1KiuRgZ3rDzKrCmEEAEiv13cr6rnWiHgdBknNn5fUlsObhU7t/JFocTn5IhHqYeYdMpeXqSuHNwYMgPKMr7UdRhZaHkx/R5+BeMslUkJoj+Q59JhEcthP74eK9TmeLTtBku5RW0pUHzyeZKj+kLLQ8eYO2Gn4Gfe4utpOcCEAdGv6wRKcqX/GXixNpDGkdUSLQQ2hCdCUADiAAEUnCzbcm2e8AoQAEABAAQAEABABzXlvM7JPzK/8A2qHR2v6RatDs8FHZoQXcMli5eyrDDbKrObcKEhJWcFVEaTnRCuJ4q2XValRyVRq/j9xxl8r2BZjk6JJCUFzY9iGGi86RUkJpvne3oW28zpYObxKo7e+179gteEuU/pbX/wA+xE7J7PddX/V/P7h4S5T+ltf/AD7EGyHuur/q/n9xkyIytYm3HNjkm2NiaKytOCtKgYcyRpz80Q1Y8eMwc6MVebd3awuKvMlCamzGjXfOx9iJ2T2e6qv+r+f3EjKe1kzUwp5DSWUkABCaUGEAbwAzmph0rGphqLo01Bu77S5XZy2x2bLjzklfTUo9REVvU5fMZbWJmNEQeITb1rY7nkVpSaLeOxp4jnWejUcoiY6mjldHlK6b0W/7EBi06sqd0cmmXYmbReFEpSUpP4UDEunGcI5ISXYYeazdSpChH9voTW0ZxTzq3l51LUVHjUawyNmnBQgorqGG7Sx+6Z9sKFUN+NXxIphHKop+cRJ7jyZjW5Kg7avcY+X9j9yTzrYFEKOyN+qvPTkNRyQR0HwFblaEZdej8jVWNaKpZ9p9GltYVxgaRyio5Yll9akqtNwfWUK+Oz0uCXn2s6HEBKiN+oxtnlBI5BCx7DIyio4uVCWq/wDGTCHNs6GuztjumQaqaraGxL3ztMySeNNDFTW85HMaPJV32PfxGqIPCTm/D7Iz7cfQuGibGS/3S8PqiKxYdIVG4z+JNeojrXCSMTOubDz+hMXjtlcZ64Y2lofiAk+pBJoBU6hnMAXGWwshJ6aIwsltB0uO1QnkBznkEQ5Hir5hQpau77EPi5qSsFlTbRD84sbbXXexU3CBq0nqXezLUK2YTUpboL982SSem1vOKddUVLWSpRO+TDm/CEYRUY6I+Skst1aW20lS1kJSkb5OYQBOainKWiOlsmbITKSzUun7idsdajnUecmK2zjMRWdao5vrNpEFAQAc+Xp+U3/c+hMWR0Otyzo0fMUoY95Vcv8AyJIf2vylQkdTCwPTann6krhzdK1cVuZrjR1KiuRgZ1rDzKrCmEEAEiv13cr6rnWiHgdBknNn5fUlsObhU7t/JFocTn5IhHqYeYdMpeXqSuHNwYMgPKMr7UdRhZaHkx/R5+BfspmMcpMI85lY50mK0cph5bNWL70cwiLjtje5DzAbtCVUdGygdPa/7QstDy42O1h5ruN9fLLFNoY95bSSD6tUnqHPERPLlEr4e3Y2IkOah0vkfagmpNl4HOUAK4Fp2qhziKmcXi6TpVpR7/kbmIPOEABAAQAEABAAQAQmdu1tJSluqS0KlS1eMG+STvQ+0jqIZph0lFX7NBFhzUKFlD4qwpJv+a4XDxbdX+whFqZOH/njqkuxWE+wbFenHQywAVkFWc0FE6c8M3Y0K9eFCG3PQLfsR6Td2F/CF4QranEKK0Z+SBO4UK8K8NuGg33d+LkLTf3wzgSeEpX+qkwsjPzD+VejDvv6E+hzWHRq6+0VJCghuhFR4wb+fVCbRmvNcOnbfwLdYclsEuyydLbaUnjSADCHNVp7dSUu1szoCohV8FsbNO7Ck7RhOH31Z1/6jkiyKOoymjsUdp6y9BHbbKiEpFSSABrJzAc8SabaSuyrXhLEhZcvZ6DtlgY6b4TRSzyrI+cKt7MLAJ4jFSrvRafT5EnhzeLbczY+xSqphQ2zys3qIzDnOI80Vye85rN621VUFovVmPfXY2NhuaSM7RwL9RejmVTpQRY2T19mo6b6/VEaiw6MrOSB/wCo2M9JKNXGcyNebbtHnBTxCK3uZgYv/jYyNVaPX0f3JMRTMcx34sN8oVzFsbFNLl1HavJ2vrt1I50lXMISSMjOKG1SVRdXoy2whzROL8PsjPtx9C4aOpsZL/dLw+qIvFh0hULi/wCJNeojrXCSMPO+bDz+h+13lSQJH/TU6dTXZiNkhZXW/wBPU+eEuR/pqeZrswbLD3VW/wBPU813roR9nkG0cJUB8kp/WJ2Rlk8nz6jF+2bx7QmAUhwMpO80MJz/AIzVXMREqKPXRyzD099rvvFFSiTUmpOck6TDGglY+toKiEpBJJoABUknQABpMANpK7LXdnkIZX/uZoePI2iNOxA6a/jPyEVt3OazHMOV/wDzp831/BQ4UyAgAIAOfL0/Kb/ufQmLI6HW5Z0aPmKUMe8quX/kSQ/tflKhI6mFgem1PP1JVDm6Vu4vczXGjqVFcjAzvWHmVWFMIIAJFfru5X1XOtEPA6DJObPy+pLYc3Cp3b+SLQ4nPyRCPUw8w6ZS8vUlcObgwZAeUZX2o6jCy0PJj+jz8Do5aQQQdBFDyxWcenY5dteRLD7rKtLa1J5iQDzUi1Hb0qiqQU11oxmnClQUnMQQQeEZxAO0mrMq947In7Nl7QaFSgDGBvJXQLHurHXCLc7GDl8vZ8TKhLr08tOKJNFhvjldzlmZBwtu1Mu4dtTOUK0YwNWscHBCtXM7MMD7RHajzl8+4u8pNIdQlxpYWhQqlSTUEccVnLThKD2ZKzPaAUIAPCdnG2UFx5aUIGlSjQCAaEJTezFXYr5N5fy85NrlmwQAmrSlZtkw1x0TvZqEb9KxLVj3YjLqlCkqkvPu7BviDPCADU5WTWxSUw5qaVTjIIHzMSi/Cw260I96OZYtO1GbKvKNuZYk2GkLSJdrArFTbKogVFD+E88KkeLC4aVKpUnJr+TuMVyErimnnPMaA6av/wAxEjyZzO1KMe1+hoLzpnZLSmPwlKB7qUg/OsTHQ9WWx2cNE/NnZSNtWY/JBC9leWFFebCE7TNprWiTvb8Ft5NTCyniY1W1ZLzNFZkvsrzTfnuJT0iB+sSeqpLZg5diZ1KkUzCKjhj7ABhW1aCZdh19ehtBVxkaBymg5YCyjTdSagus5hmphTi1OLNVLUVKOsqNT1xadvGKjFRXUNt1Njd0TyVKFUMjZD6w3A6Wf3YiTM/NK/J0Glq933Ma8q2e6p90pNUN+KR7lcR5VYvlBFbh8uoclQV9Xv4ivDHuNxLZVTzaEobmnUoSKJSFEAAaABC2R55YOhJuTirnybyonXUKbdmnVoUKKSpRII4RE2QQwlGDUoxSZp4k9A43VWx3PPoSTRD3i1cZzoPSoPehZIzszo8pQb61v+54Xl2N3NPuACiHfGo1bcnEORVflBF7h8ur8rQV9Vu4C9Zs4ph1t5G6bWFjjSa04s1IlnrqQU4OD6zp6zpxLzTbyDVK0hQ4lCsVHE1IOEnF9QhX4fZGfbj6Fw0dTVyX+6Xh9URaLDpCoXGfxJr1Eda4SZiZ1zYef0Jk/ulcZ64Y2o6HnEkhWIAz5Gxpl40ZYdXXzUKI56UguVTr04c6SQ22LdXOukF/CwnfxEKXyJSac5ELtHgrZvRhzP5P5FQyWyKlZHbNpK3N91dCr3c1EjihW7mHicdVr7pbl2IZIg8YQAEABABz5en5Tf8Ac+hMWR0Otyzo0fMUoY95Vcv/ACJIf2vylQkdTCwPTann6krhzdK1cXuZrjR1KiuRgZ3rDzKrCmEEAEiv13cr6rnWiHidBknNn5fUlkObhVLt/JFocTn5IhHqYeYdMpeXqSuHNwYMgPKMr7UdRhZaHkx/R5+B0hFZxxE75rELUymaSNo8KK4HECnzTTmMPFnS5RX2qbpvVehPIc1yh3VZSIQVyE0RsL1QjFoClZig6grr44SS6zIzPCydq1PVa/fyF/LjJRyQfKaEsrJLS9Y80/iHz0xKdz14LGRxEL9a1Qtwx7Da2HlDNSZrLPKQCalOlJ40nNyxDVyithqVZfzVxwlr3pwCi2WF8IC0n6iIXZM+WTUXo2uB5Tl7U8oUQhlvhCVKP+SqfKDZJhk9BatsTrWtmYmVYpl5bhGjEcw4kjMOQQ1jRpUKdJWgrHjZ06th1DzRotCgpJ4RvcW9A0NUpxqRcJaM6VydtdE3LtzDehac481X3kniNRFRxmIoujUcH1GygKTT5W2SublHJdtYQV0GIgkABQJzDWBTliUejC1lRqqbV7E18Dj/AKU30FfvDbRs++ofA+IeBx/0pvoK/eDaD31D4HxHK73I1VnB7G4lwuFOdIIoEYtfrQrdzOx+NWJ2bK1r/MWbYuqfffde7pbGyOKXTCrMFEkDTvDNyRKke2jm8KdOMNl7kkYfgcf9Kb6Cv3idot99Q+B8TYZP3Vuy8yy+uYbUltYWUhKgThzjTwxDkU182jUpygotXRUoUwwgAmt9lsYGG5VJzuqxrH4EaOdVOjDRRs5NR2qjqPq9WRqLDoyxZA7FZtlqnZgHxygaADEU1wtpHHUq5Yre9nO47axWKVGHV+s1RynsE5zZ6ugntxNmX+yY7/T5/gO+awf6eroJ7cFmHsuP/wBPn+A75rB/p6ugntwWYey4/wD0+f4DvmsH+nq6Ce3BZh7Lj/8AT5/gO+awf6eroJ7cFmHsuP8A9Pn+D63lTYSSCmz1Ag1BCE1BGg7uCzB4THNWdT5/gz7y0Nz9nM2gwDRs56jOELISoKpvhQHziFuZVlzlh8RKhPrJFFh0BbLmLZ2WVVLqO2YVm9RypHMcQ5orkjms3obFVTX/AG9Ued+H2Rn24+hcEdScl/ul4fVEWiw6QqNxn8Sa9RHWuEkYmdc2Hn9CZPbpXGeuGNqOg23TsIXaKEuJSoYFmigCMwzZjES0M/NZOOHbT60XZuQZTuWmxxISOoRWcu6k3q2ZIEAgQAEABAAQAEABABz5ep5Tf9z6ExZHQ63LOjR8/UUoY95Vcv8AyJIf2vylQkdTCwHTann6kqhzdK3cVuZrjR1KiuRgZ3rDzKrCmEEAEiv13cr6rnWiHgdBknNn5fUlsObhU7t/JFocTn5IhHqYeYdMpeXqSuHNwYMgPKMr7UdRhZaHkx/R5+B0hFZxxqMqrDROyy2F5iRVCvNWNyf0PATEp2PRhsQ6FRTX6jm60JJxhxbTqcK0GigdY6xFh2VOpGpFSjozwESMUzJbLlh9nuG1wFIICUuqqeAYzpBG8scuuEa7DFxOAnTny2G17Pt9jFyjuveR42QUJho5wmoxgcB0LHFn4IFIfD5tB/xrLZfy/Ahzco40rC6hSFalJKT84Y1YTjNXi7nhEjBABvLCySnJsjYWVYd9xW1QOHEdPJWFbR5a+Mo0V/KW/s6zXWrZ7ku8tl0UWhWE8mgjgIziJTLqVSNSCnHRjxdBlJsD5lXD4t47SuhLg0dIZuMCFkjMzbC8pDlI6r0/BbYQ5oIACAAgAIACAAgAIACAAgA5yvAtjuqedcBqhJ2Nv1UZq8pqeWLIrcdhgKPJUIx69X5i8ilRirSuemmm/Thhj2O9tw5ZcZZNzbLEtLNraaa0pVTPhASimE6AK88KkZ2CwMqM5VJu7f6xLhjRPTYF+YrmMQRtLtPuwL8xXMYA2o9obAvzFcxgDaj2nwsK81XMYA2l2nnEkjrkhlk1LSj8nMtrcbcrhw4drjFFDOeIjlhWjNxeBlVqxq02k0JZ4IY0hquztnuafbqaId8UvVtyMJPEqnOYWS3HhzGhytB21W8f78PsjPtx9C4WOpk5L/dLw+qIrFh0g4XeZWN2ep5Tra17IlIGDDmwlVa1PDCyVzPzDByxKiotK3aKLiqknWa88MaC3IdLoPKSPZr6oWWhm5t0Z+KL1FZyoQAEABAAQAEABAAQAc+Xp+U3/c+hMWR0Otyzo0fMUoY945ZS5XtTNny0mhtaVs4MSjhwnAgpNKGu/CpWZnYfBSpYidVtWd/UTYY0St3F7ma40dSorkYGdaw8yqwphBABIr9d3K+q51oh4HQZJzZ+X1JZDm4OOSuVzUrJTMqttalPYsKk4aDGjAK1NdMK1vM7E4OVWvComrK3rcToY0RgyA8oyvtR+sLLQ8mP6PPwOkIrOOCABKvEyITPI2VmiZhAzHQHAPuKOvUYlOxpZfj3QezLmv5EKm5ZbS1NupKFpNFJUKEERYdRCUZpSi7pnlEjG5sHKmbkz/27ygnfbVtkH3Do4xSIaueevhKVbnrf29Y7St7CVpCZ2SQ5rKSCOgsHrhdkzJZO4u9Kdv3tR6jK+wl512eEn2LXWkxFmL7HjlpU+bPoy9slnPL2cMWvY2kf5ZzBssPd+Lnz6nzbNXbF7E24CmXbQwNe7WOImgHNEqJfSyelHfNt/JCHNzS3Vlx1alrVnKlGpPKYY1IQjBWirI80LKSFJJBBqCNII0ERIzSaszoXIvKxualG3HVpS4No4CabZIFTxEEHlipo5HGYSVKq4xW7VeA0xB4QgAIACAAgAIACAAgAX8vLZ7kknXQaLIwN+svMDyZzyRKVz14Ghy1aMerVnN8WnYhAAQAbrI6yDNzjLNKpKgpfqJzq5wKcsQ2ebF1uRoynw8TpMNp1Dmio427PuxjUOaALsNjGoc0AXZ+VspIIKQQRQimkHTACk1vOZ8pbLMrNPMHQhZCeFJzoPMRFqZ2uGq8rSjPtRq4kuCAD6lRBqDQjQdUAWKfeBa4m7Ik399ToC+BaUOJV8xXlhI6mJgKPI4upDu+V0S+HNs+wAfIAHa6Dykj2a+qFloZubdGfii9RWcqEABAAQAEABAAQAEAHPl6nlN/3PoTFkdDrcs6NHz9RShj3hAAQAVu4rczXGjqVFcjAzvWHmVWFMIIAJFfru5X1XOtEPE6DJObPy+pLIc3AgAIAGDIDyjK+1HUYWWh5Mf0efgdIRWccEABAAu5V5HS0+nxqcLgG1dSBiGoHzk8B+USnY9eFxtXDv+OnZ1Eeyku+nZQkhBebH/kbBOb8SNKfmOGHUjosPmNGtuvZ9j+4pkQx7z5AAQAfYACAD3kpJ15WBltbijvISVH5RFxJ1IwV5OxQMmLqX3CFzqthRp2NNC4oaiRmR8zCuRk4nN4R3Ut77eorNl2OxLtpaZaSlA3qZydZJzk8JhLmDUrVKktqT3mfAVBAAQAEABAAQAEABABjT9nsvgJfabdSDUBxKVgHRUBQ05zAPCpOm7wbXgYPetIehS3wW+zE3Lfa6/xy4sO9aQ9Clvgt9mC4e11/jlxYd60h6FLfBb7MFw9rr/HLizIkbElWVY2JdltVKYkNoSaHSKpFaZhzRAk69WatKTa72Z8BUEABAAQAa+dsOVeVjelmXFUpiW2hRoNAqRWAthXqwVoyaXc2eHetIehS3wW+zE3H9rr/ABy4sO9aQ9Clvgt9mC4e11/jlxYd60h6FLfBb7MFw9rr/HLiz2NgymxhoyrGxhWII2NGEK0YgmlK034gX2irtbW079t2ePetIehS3wW+zE3G9rr/ABy4sO9aQ9Clvgt9mC4e11/jlxYd60h6FLfBb7MFw9rr/HLiz3krClWVY2ZZltejEhtCVUOkVArECTxFWatKTa72zYQFQQAEABAAQAEABAAQAa6bsCUdUVuyrC1nSpbSFKNMwqSKmC5dHEVYK0ZNLxZ4960h6FLfBb7MTcb2uv8AHLiw71pD0KW+C32YLh7XX+OXFh3rSHoUt8FvswXD2uv8cuLMyQsthiuwMttYt1saEorTRXCBWIK51Z1OfJvxZlwFYQAYc/ZMu/QvsNO4dzsiErpXTTEDTQICynWqU+ZJrwZid60h6FLfBb7MTcs9rr/HLiw71pD0KW+C32YLh7XX+OXFh3rSHoUt8FvswXD2uv8AHLiz0l8npNtQW3KMIUk1SpLTYIOsECoiLiyxNaSs5trxZs4CkIACAAgAIANPauS0lM1L8s2pR0qAwq6aaH5xNz0UsXWpc2T+gmW5dlIoGJsvJ4AsEf5JMSpM0aOaV299n5CbMZJspUQFu86ezE7TNCONm1ojPsnIeWdIxLe07ykdiDaZXVzCpHRL98x7su7Wzm6KLSnD/wCxRI6IoDzQt2ZdTM8RLde3gNclItMpwstobTqQkJHMIg8M6kpu8nfxMiAQIAP/2Q==">
            <a:extLst>
              <a:ext uri="{FF2B5EF4-FFF2-40B4-BE49-F238E27FC236}">
                <a16:creationId xmlns:a16="http://schemas.microsoft.com/office/drawing/2014/main" id="{910FC25B-9D25-45F0-BD14-D8429B0D2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28" y="6343650"/>
            <a:ext cx="4457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EE3FFA3-D995-4272-98A5-8F3506D87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89" y="1490133"/>
            <a:ext cx="1315156" cy="13151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81B352-0BE5-4188-817F-31ECCA357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8556" y="1490131"/>
            <a:ext cx="1315157" cy="1315157"/>
          </a:xfrm>
          <a:prstGeom prst="rect">
            <a:avLst/>
          </a:prstGeom>
        </p:spPr>
      </p:pic>
      <p:sp>
        <p:nvSpPr>
          <p:cNvPr id="12" name="Forme libre : Forme 46" title="forme géométrique">
            <a:extLst>
              <a:ext uri="{FF2B5EF4-FFF2-40B4-BE49-F238E27FC236}">
                <a16:creationId xmlns:a16="http://schemas.microsoft.com/office/drawing/2014/main" id="{2CAF3899-EE6E-4B12-85B7-CB3CC538B604}"/>
              </a:ext>
            </a:extLst>
          </p:cNvPr>
          <p:cNvSpPr/>
          <p:nvPr/>
        </p:nvSpPr>
        <p:spPr>
          <a:xfrm rot="7475534">
            <a:off x="5503758" y="4124308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5A66ED23-4FD1-4E82-A830-0FFC1B6F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lieux d’utilisation à Roubaix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DDE25BB-92A4-43F5-9121-27E4398711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AFPA Roubaix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15436B2-77D6-4D3F-8744-02853C3A2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ADEP</a:t>
            </a:r>
          </a:p>
        </p:txBody>
      </p:sp>
      <p:pic>
        <p:nvPicPr>
          <p:cNvPr id="33" name="Espace réservé d’image 32" descr="Enseignant">
            <a:extLst>
              <a:ext uri="{FF2B5EF4-FFF2-40B4-BE49-F238E27FC236}">
                <a16:creationId xmlns:a16="http://schemas.microsoft.com/office/drawing/2014/main" id="{DDFE365F-F609-43BD-AA8F-F26828263D0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pic>
        <p:nvPicPr>
          <p:cNvPr id="35" name="Espace réservé d’image 34" descr="Groupe">
            <a:extLst>
              <a:ext uri="{FF2B5EF4-FFF2-40B4-BE49-F238E27FC236}">
                <a16:creationId xmlns:a16="http://schemas.microsoft.com/office/drawing/2014/main" id="{29D864EF-7534-4411-9666-4707F93191F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/>
      </p:pic>
      <p:cxnSp>
        <p:nvCxnSpPr>
          <p:cNvPr id="27" name="Connecteur droit 26" descr="Deuxième ligne de séparation sur la diapositive">
            <a:extLst>
              <a:ext uri="{FF2B5EF4-FFF2-40B4-BE49-F238E27FC236}">
                <a16:creationId xmlns:a16="http://schemas.microsoft.com/office/drawing/2014/main" id="{4C7F0FBB-8F7E-4809-AA84-4F77D1164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capture d’écran&#10;&#10;Description générée avec un niveau de confiance élevé">
            <a:extLst>
              <a:ext uri="{FF2B5EF4-FFF2-40B4-BE49-F238E27FC236}">
                <a16:creationId xmlns:a16="http://schemas.microsoft.com/office/drawing/2014/main" id="{395F4460-79D9-4C0C-8A7B-9F1B1032B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4819" y="1416307"/>
            <a:ext cx="4761905" cy="2371429"/>
          </a:xfrm>
          <a:prstGeom prst="rect">
            <a:avLst/>
          </a:prstGeom>
        </p:spPr>
      </p:pic>
      <p:pic>
        <p:nvPicPr>
          <p:cNvPr id="39" name="Image 38" descr="Une image contenant capture d’écran&#10;&#10;Description générée avec un niveau de confiance élevé">
            <a:extLst>
              <a:ext uri="{FF2B5EF4-FFF2-40B4-BE49-F238E27FC236}">
                <a16:creationId xmlns:a16="http://schemas.microsoft.com/office/drawing/2014/main" id="{D4C1B89C-2B9B-4088-8AEA-139A9D7A1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0148">
            <a:off x="7343764" y="1705671"/>
            <a:ext cx="4761905" cy="2371429"/>
          </a:xfrm>
          <a:prstGeom prst="rect">
            <a:avLst/>
          </a:prstGeom>
        </p:spPr>
      </p:pic>
      <p:pic>
        <p:nvPicPr>
          <p:cNvPr id="40" name="Image 39" descr="Une image contenant capture d’écran&#10;&#10;Description générée avec un niveau de confiance élevé">
            <a:extLst>
              <a:ext uri="{FF2B5EF4-FFF2-40B4-BE49-F238E27FC236}">
                <a16:creationId xmlns:a16="http://schemas.microsoft.com/office/drawing/2014/main" id="{DA8137E4-A3FC-4982-8DA6-442D5A2E6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64770">
            <a:off x="7152767" y="2044716"/>
            <a:ext cx="4761905" cy="2371429"/>
          </a:xfrm>
          <a:prstGeom prst="rect">
            <a:avLst/>
          </a:prstGeom>
        </p:spPr>
      </p:pic>
      <p:sp>
        <p:nvSpPr>
          <p:cNvPr id="21" name="Espace réservé du texte 23">
            <a:extLst>
              <a:ext uri="{FF2B5EF4-FFF2-40B4-BE49-F238E27FC236}">
                <a16:creationId xmlns:a16="http://schemas.microsoft.com/office/drawing/2014/main" id="{E525F0E2-5EA5-47AA-A77C-83B01067FAA1}"/>
              </a:ext>
            </a:extLst>
          </p:cNvPr>
          <p:cNvSpPr txBox="1">
            <a:spLocks/>
          </p:cNvSpPr>
          <p:nvPr/>
        </p:nvSpPr>
        <p:spPr>
          <a:xfrm>
            <a:off x="2156881" y="5754450"/>
            <a:ext cx="3632827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Délai : avant le 28 février 2019 !</a:t>
            </a:r>
          </a:p>
        </p:txBody>
      </p:sp>
    </p:spTree>
    <p:extLst>
      <p:ext uri="{BB962C8B-B14F-4D97-AF65-F5344CB8AC3E}">
        <p14:creationId xmlns:p14="http://schemas.microsoft.com/office/powerpoint/2010/main" val="347144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Distribution des chéquiers</a:t>
            </a:r>
          </a:p>
        </p:txBody>
      </p:sp>
      <p:graphicFrame>
        <p:nvGraphicFramePr>
          <p:cNvPr id="23" name="Diagramme 22">
            <a:extLst>
              <a:ext uri="{FF2B5EF4-FFF2-40B4-BE49-F238E27FC236}">
                <a16:creationId xmlns:a16="http://schemas.microsoft.com/office/drawing/2014/main" id="{75968DF5-E324-4A5B-8689-CD2CF96AD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154692"/>
              </p:ext>
            </p:extLst>
          </p:nvPr>
        </p:nvGraphicFramePr>
        <p:xfrm>
          <a:off x="432000" y="1007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remontée d’informations ?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4409DFE2-55E4-4045-A19E-02A37D1A38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De suivre la distribution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90F5040-61FC-4912-B021-872C07507C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De remonter les informations de distribution à la GEN</a:t>
            </a:r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B0BC08B7-6436-4F52-B014-B977570498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De remonter les fiches de suivi à la GEN (nom, prénom, accord pour information)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89BAB72-A4B5-4B57-BB7D-188643D5F2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De vérifier que les critères de distribution sont respectés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7E5AC2C2-5A50-4061-BC8A-DFE8B79545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D’organiser une autre répartition des tickets non distribués à mi-parcours</a:t>
            </a:r>
          </a:p>
        </p:txBody>
      </p:sp>
      <p:pic>
        <p:nvPicPr>
          <p:cNvPr id="51" name="Espace réservé pour une image  50" descr="Engrenages">
            <a:extLst>
              <a:ext uri="{FF2B5EF4-FFF2-40B4-BE49-F238E27FC236}">
                <a16:creationId xmlns:a16="http://schemas.microsoft.com/office/drawing/2014/main" id="{F4442C57-E771-4CB5-9FEC-F926F2D27DB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53" name="Espace réservé pour une image  52" descr="Envoyer">
            <a:extLst>
              <a:ext uri="{FF2B5EF4-FFF2-40B4-BE49-F238E27FC236}">
                <a16:creationId xmlns:a16="http://schemas.microsoft.com/office/drawing/2014/main" id="{17F977F4-A0F3-428C-A924-A727A9544C77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55" name="Espace réservé pour une image  54" descr="Enveloppe ouverte">
            <a:extLst>
              <a:ext uri="{FF2B5EF4-FFF2-40B4-BE49-F238E27FC236}">
                <a16:creationId xmlns:a16="http://schemas.microsoft.com/office/drawing/2014/main" id="{E968C53A-E445-4D78-BCFC-872D7BAC8CE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pic>
        <p:nvPicPr>
          <p:cNvPr id="57" name="Espace réservé pour une image  56" descr="Cible">
            <a:extLst>
              <a:ext uri="{FF2B5EF4-FFF2-40B4-BE49-F238E27FC236}">
                <a16:creationId xmlns:a16="http://schemas.microsoft.com/office/drawing/2014/main" id="{F475A8FE-D7E5-4A9A-A1B3-8DB2F9A364A4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/>
      </p:pic>
      <p:pic>
        <p:nvPicPr>
          <p:cNvPr id="59" name="Espace réservé pour une image  58" descr="Répéter">
            <a:extLst>
              <a:ext uri="{FF2B5EF4-FFF2-40B4-BE49-F238E27FC236}">
                <a16:creationId xmlns:a16="http://schemas.microsoft.com/office/drawing/2014/main" id="{05BA4667-D6C5-423C-A2B2-7DFA8C3CCFDD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/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FECDC09-73BB-46C5-BAC4-549F209EE091}"/>
              </a:ext>
            </a:extLst>
          </p:cNvPr>
          <p:cNvSpPr/>
          <p:nvPr/>
        </p:nvSpPr>
        <p:spPr>
          <a:xfrm>
            <a:off x="431973" y="11170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Le bon de remise doit être transmis à la </a:t>
            </a:r>
            <a:r>
              <a:rPr lang="fr-FR" dirty="0" err="1"/>
              <a:t>MiE</a:t>
            </a:r>
            <a:r>
              <a:rPr lang="fr-FR" dirty="0"/>
              <a:t> dans un délai raisonnable.</a:t>
            </a:r>
          </a:p>
        </p:txBody>
      </p:sp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>
            <a:extLst>
              <a:ext uri="{FF2B5EF4-FFF2-40B4-BE49-F238E27FC236}">
                <a16:creationId xmlns:a16="http://schemas.microsoft.com/office/drawing/2014/main" id="{8FCB672B-5D1D-49FF-9DFA-3E95AC47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308BF4-D3A4-4CE0-A67F-D2A1FA0FE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smtClean="0"/>
              <a:pPr rtl="0"/>
              <a:t>13</a:t>
            </a:fld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6BB8357D-5D38-4C47-85CD-32895B8CC8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-297179" y="3874360"/>
            <a:ext cx="9399902" cy="276561"/>
          </a:xfrm>
        </p:spPr>
        <p:txBody>
          <a:bodyPr/>
          <a:lstStyle/>
          <a:p>
            <a:r>
              <a:rPr lang="fr-FR" dirty="0"/>
              <a:t>2018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8420B23D-5351-4DDD-8E39-821DBE3F884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2861" y="3572196"/>
            <a:ext cx="7899822" cy="276561"/>
          </a:xfrm>
        </p:spPr>
        <p:txBody>
          <a:bodyPr/>
          <a:lstStyle/>
          <a:p>
            <a:r>
              <a:rPr lang="fr-FR" dirty="0"/>
              <a:t>OCT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C46164C-8213-4B8B-92C0-2830159730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816" y="3522613"/>
            <a:ext cx="7899822" cy="276561"/>
          </a:xfrm>
        </p:spPr>
        <p:txBody>
          <a:bodyPr/>
          <a:lstStyle/>
          <a:p>
            <a:r>
              <a:rPr lang="fr-FR" dirty="0"/>
              <a:t>NOV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D1BBC9BD-4DC0-40E6-9933-0C95A551266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5833" y="3522613"/>
            <a:ext cx="7899822" cy="276561"/>
          </a:xfrm>
        </p:spPr>
        <p:txBody>
          <a:bodyPr/>
          <a:lstStyle/>
          <a:p>
            <a:r>
              <a:rPr lang="fr-FR" dirty="0"/>
              <a:t>DEC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CD4F708-01EF-4EA3-A97E-7F7DCBC5AE1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847850" y="3522613"/>
            <a:ext cx="7899822" cy="276561"/>
          </a:xfrm>
        </p:spPr>
        <p:txBody>
          <a:bodyPr/>
          <a:lstStyle/>
          <a:p>
            <a:r>
              <a:rPr lang="fr-FR" dirty="0"/>
              <a:t>JAN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9A24F8BE-5531-4520-A5F4-7E3FE766CFF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94020" y="3876893"/>
            <a:ext cx="601980" cy="276561"/>
          </a:xfrm>
        </p:spPr>
        <p:txBody>
          <a:bodyPr/>
          <a:lstStyle/>
          <a:p>
            <a:r>
              <a:rPr lang="fr-FR" dirty="0"/>
              <a:t>2019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F2648278-735D-4B9F-A7BC-E2A685DE8F1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319867" y="3522613"/>
            <a:ext cx="7899822" cy="276561"/>
          </a:xfrm>
        </p:spPr>
        <p:txBody>
          <a:bodyPr/>
          <a:lstStyle/>
          <a:p>
            <a:r>
              <a:rPr lang="fr-FR" dirty="0"/>
              <a:t>FEV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8D14B6D5-FB95-4425-9B72-63EF9B44507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91884" y="3522613"/>
            <a:ext cx="7899822" cy="276561"/>
          </a:xfrm>
        </p:spPr>
        <p:txBody>
          <a:bodyPr/>
          <a:lstStyle/>
          <a:p>
            <a:r>
              <a:rPr lang="fr-FR" dirty="0"/>
              <a:t>MAR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60894BFE-5C80-4A2E-87A6-E15EBA798C4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263901" y="3522613"/>
            <a:ext cx="7899822" cy="276561"/>
          </a:xfrm>
        </p:spPr>
        <p:txBody>
          <a:bodyPr/>
          <a:lstStyle/>
          <a:p>
            <a:r>
              <a:rPr lang="fr-FR" dirty="0"/>
              <a:t>AVR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9D277E14-045B-497C-B3ED-38CB17FCA46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735918" y="3522613"/>
            <a:ext cx="7899822" cy="276561"/>
          </a:xfrm>
        </p:spPr>
        <p:txBody>
          <a:bodyPr/>
          <a:lstStyle/>
          <a:p>
            <a:r>
              <a:rPr lang="fr-FR" dirty="0"/>
              <a:t>MAI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79A38E8F-B98C-4010-A092-6BD0C2C4040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fr-FR" dirty="0"/>
              <a:t>#APTIC</a:t>
            </a:r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BEBC00B4-38F5-4DD7-875B-ECF3C52E8CC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r-FR" dirty="0"/>
              <a:t>ROUBAIX</a:t>
            </a:r>
          </a:p>
        </p:txBody>
      </p:sp>
      <p:pic>
        <p:nvPicPr>
          <p:cNvPr id="50" name="Graphique 49" descr="Cible">
            <a:extLst>
              <a:ext uri="{FF2B5EF4-FFF2-40B4-BE49-F238E27FC236}">
                <a16:creationId xmlns:a16="http://schemas.microsoft.com/office/drawing/2014/main" id="{1172D84B-3478-45E8-B1B8-486F5A7A1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4595" y="3967748"/>
            <a:ext cx="457200" cy="457200"/>
          </a:xfrm>
          <a:prstGeom prst="rect">
            <a:avLst/>
          </a:prstGeom>
        </p:spPr>
      </p:pic>
      <p:pic>
        <p:nvPicPr>
          <p:cNvPr id="52" name="Graphique 51" descr="Jauge">
            <a:extLst>
              <a:ext uri="{FF2B5EF4-FFF2-40B4-BE49-F238E27FC236}">
                <a16:creationId xmlns:a16="http://schemas.microsoft.com/office/drawing/2014/main" id="{A9A10B3D-0A5E-4A9E-8BD3-3C91A76C8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5420" y="3967748"/>
            <a:ext cx="457200" cy="457200"/>
          </a:xfrm>
          <a:prstGeom prst="rect">
            <a:avLst/>
          </a:prstGeom>
        </p:spPr>
      </p:pic>
      <p:pic>
        <p:nvPicPr>
          <p:cNvPr id="54" name="Graphique 53" descr="Enseignant">
            <a:extLst>
              <a:ext uri="{FF2B5EF4-FFF2-40B4-BE49-F238E27FC236}">
                <a16:creationId xmlns:a16="http://schemas.microsoft.com/office/drawing/2014/main" id="{CE21DE15-BC61-4C31-983B-8169E9CD6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5790" y="4015173"/>
            <a:ext cx="457200" cy="457200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2889983A-3340-4889-B94D-6219985B2F32}"/>
              </a:ext>
            </a:extLst>
          </p:cNvPr>
          <p:cNvSpPr txBox="1"/>
          <p:nvPr/>
        </p:nvSpPr>
        <p:spPr>
          <a:xfrm>
            <a:off x="5579745" y="5037990"/>
            <a:ext cx="3773805" cy="1549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Comité de suivi : </a:t>
            </a:r>
          </a:p>
          <a:p>
            <a:pPr algn="l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 décembre 11h00 – 12h30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BC360022-EBE0-4E38-93BB-C3642313B9D3}"/>
              </a:ext>
            </a:extLst>
          </p:cNvPr>
          <p:cNvCxnSpPr>
            <a:stCxn id="52" idx="2"/>
          </p:cNvCxnSpPr>
          <p:nvPr/>
        </p:nvCxnSpPr>
        <p:spPr>
          <a:xfrm>
            <a:off x="5494020" y="4424948"/>
            <a:ext cx="0" cy="1035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0C08E4F2-6066-4255-A626-4E3E22D330C3}"/>
              </a:ext>
            </a:extLst>
          </p:cNvPr>
          <p:cNvCxnSpPr/>
          <p:nvPr/>
        </p:nvCxnSpPr>
        <p:spPr>
          <a:xfrm>
            <a:off x="4503420" y="4586873"/>
            <a:ext cx="0" cy="1035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21399603-B397-4A6B-AEB8-6E10ECBB24FA}"/>
              </a:ext>
            </a:extLst>
          </p:cNvPr>
          <p:cNvSpPr txBox="1"/>
          <p:nvPr/>
        </p:nvSpPr>
        <p:spPr>
          <a:xfrm>
            <a:off x="5951220" y="4086901"/>
            <a:ext cx="3773805" cy="1549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Fin de l’expérimentation</a:t>
            </a: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28 février 2019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F3768BF8-7802-4907-B6FA-1EBBCD496878}"/>
              </a:ext>
            </a:extLst>
          </p:cNvPr>
          <p:cNvCxnSpPr>
            <a:cxnSpLocks/>
          </p:cNvCxnSpPr>
          <p:nvPr/>
        </p:nvCxnSpPr>
        <p:spPr>
          <a:xfrm>
            <a:off x="6589395" y="4448274"/>
            <a:ext cx="2030730" cy="6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A0026F19-B467-4EEC-A645-26C6D51F976D}"/>
              </a:ext>
            </a:extLst>
          </p:cNvPr>
          <p:cNvSpPr txBox="1"/>
          <p:nvPr/>
        </p:nvSpPr>
        <p:spPr>
          <a:xfrm>
            <a:off x="785945" y="5406305"/>
            <a:ext cx="3773805" cy="1549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Lancement : </a:t>
            </a: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29 oc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tobre 2019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3273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7F665-80EE-4503-AEF8-83FD1987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Coaching numérique à la </a:t>
            </a:r>
            <a:r>
              <a:rPr lang="fr-FR" dirty="0" err="1"/>
              <a:t>MiE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6F736D-1910-4E6F-9F86-9A9B0FCF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763732E-FB74-4F6C-88AC-EBAAC00C42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2000" y="1275541"/>
            <a:ext cx="11339513" cy="276561"/>
          </a:xfrm>
        </p:spPr>
        <p:txBody>
          <a:bodyPr rtlCol="0"/>
          <a:lstStyle/>
          <a:p>
            <a:pPr rtl="0"/>
            <a:r>
              <a:rPr lang="fr-FR" dirty="0"/>
              <a:t>Depuis Août 2018, une mission de coaching numérique s’est ajoutée à la </a:t>
            </a:r>
            <a:r>
              <a:rPr lang="fr-FR" dirty="0" err="1"/>
              <a:t>MiE</a:t>
            </a:r>
            <a:r>
              <a:rPr lang="fr-FR" dirty="0"/>
              <a:t>.</a:t>
            </a:r>
          </a:p>
          <a:p>
            <a:pPr rtl="0"/>
            <a:endParaRPr lang="fr-FR" dirty="0"/>
          </a:p>
          <a:p>
            <a:pPr rtl="0"/>
            <a:r>
              <a:rPr lang="fr-FR" dirty="0"/>
              <a:t>Mathilde PAILLET reçoit les demandeurs d’emploi de la métropole qui souhaitent faire avancer</a:t>
            </a:r>
          </a:p>
          <a:p>
            <a:pPr rtl="0"/>
            <a:r>
              <a:rPr lang="fr-FR" dirty="0"/>
              <a:t>un projet d’emploi ou de formation dans la filière numérique</a:t>
            </a:r>
          </a:p>
          <a:p>
            <a:pPr rtl="0"/>
            <a:endParaRPr lang="fr-FR" dirty="0"/>
          </a:p>
          <a:p>
            <a:pPr marL="285750" indent="-285750" rtl="0">
              <a:buFontTx/>
              <a:buChar char="-"/>
            </a:pPr>
            <a:r>
              <a:rPr lang="fr-FR" dirty="0"/>
              <a:t>Suite à une sensibilisation, pour trouver sa voie</a:t>
            </a:r>
          </a:p>
          <a:p>
            <a:pPr marL="285750" indent="-285750" rtl="0">
              <a:buFontTx/>
              <a:buChar char="-"/>
            </a:pPr>
            <a:r>
              <a:rPr lang="fr-FR" dirty="0"/>
              <a:t>Pour entrer en formation</a:t>
            </a:r>
          </a:p>
          <a:p>
            <a:pPr marL="285750" indent="-285750" rtl="0">
              <a:buFontTx/>
              <a:buChar char="-"/>
            </a:pPr>
            <a:r>
              <a:rPr lang="fr-FR" dirty="0"/>
              <a:t>Pour bénéficier d’une immersion</a:t>
            </a:r>
          </a:p>
          <a:p>
            <a:pPr marL="285750" indent="-285750" rtl="0">
              <a:buFontTx/>
              <a:buChar char="-"/>
            </a:pPr>
            <a:r>
              <a:rPr lang="fr-FR" dirty="0"/>
              <a:t>Pour trouver un emploi suite à une formation</a:t>
            </a:r>
          </a:p>
          <a:p>
            <a:pPr marL="285750" indent="-285750" rtl="0">
              <a:buFontTx/>
              <a:buChar char="-"/>
            </a:pPr>
            <a:endParaRPr lang="fr-FR" dirty="0"/>
          </a:p>
        </p:txBody>
      </p:sp>
      <p:grpSp>
        <p:nvGrpSpPr>
          <p:cNvPr id="33" name="Groupe 32" title="groupe de triangles">
            <a:extLst>
              <a:ext uri="{FF2B5EF4-FFF2-40B4-BE49-F238E27FC236}">
                <a16:creationId xmlns:a16="http://schemas.microsoft.com/office/drawing/2014/main" id="{8F728585-A663-4E22-87F7-AAD670071200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34" name="Forme libre : Forme 33" title="triangles">
              <a:extLst>
                <a:ext uri="{FF2B5EF4-FFF2-40B4-BE49-F238E27FC236}">
                  <a16:creationId xmlns:a16="http://schemas.microsoft.com/office/drawing/2014/main" id="{74632BF7-7DCC-4CB0-A278-AD3B28FE96BA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5" name="Forme libre : Forme 34" title="triangles">
              <a:extLst>
                <a:ext uri="{FF2B5EF4-FFF2-40B4-BE49-F238E27FC236}">
                  <a16:creationId xmlns:a16="http://schemas.microsoft.com/office/drawing/2014/main" id="{F3B7A750-FBC6-4475-9937-5A5FF7957A67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6" name="Forme libre : Forme 35" title="triangles">
              <a:extLst>
                <a:ext uri="{FF2B5EF4-FFF2-40B4-BE49-F238E27FC236}">
                  <a16:creationId xmlns:a16="http://schemas.microsoft.com/office/drawing/2014/main" id="{2AEBF1D4-D3EA-4EFC-96B4-BE3208DC9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7" name="Forme libre : Forme 36" title="triangles">
              <a:extLst>
                <a:ext uri="{FF2B5EF4-FFF2-40B4-BE49-F238E27FC236}">
                  <a16:creationId xmlns:a16="http://schemas.microsoft.com/office/drawing/2014/main" id="{9482C603-BF06-493B-A4FB-922E55E073FE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8" name="Forme libre : Forme 37" title="triangles">
              <a:extLst>
                <a:ext uri="{FF2B5EF4-FFF2-40B4-BE49-F238E27FC236}">
                  <a16:creationId xmlns:a16="http://schemas.microsoft.com/office/drawing/2014/main" id="{8896E3A5-9F33-4D5C-9F1D-5072AAC7EDCD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9" name="Forme libre : Forme 38" title="triangles">
              <a:extLst>
                <a:ext uri="{FF2B5EF4-FFF2-40B4-BE49-F238E27FC236}">
                  <a16:creationId xmlns:a16="http://schemas.microsoft.com/office/drawing/2014/main" id="{5CE56383-9C4D-4A22-8C3F-2BFAC639C530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0" name="Forme libre : Forme 39" title="triangles">
              <a:extLst>
                <a:ext uri="{FF2B5EF4-FFF2-40B4-BE49-F238E27FC236}">
                  <a16:creationId xmlns:a16="http://schemas.microsoft.com/office/drawing/2014/main" id="{2B4AB49B-299B-45F1-A97B-165C71460A30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1" name="Forme libre : Forme 40" title="triangles">
              <a:extLst>
                <a:ext uri="{FF2B5EF4-FFF2-40B4-BE49-F238E27FC236}">
                  <a16:creationId xmlns:a16="http://schemas.microsoft.com/office/drawing/2014/main" id="{223660C9-E786-4F4A-96A1-E22F6991217D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2" name="Forme libre : Forme 41" title="triangles">
              <a:extLst>
                <a:ext uri="{FF2B5EF4-FFF2-40B4-BE49-F238E27FC236}">
                  <a16:creationId xmlns:a16="http://schemas.microsoft.com/office/drawing/2014/main" id="{2C75C772-F093-4933-898C-D9C65C0F3F73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3" name="Forme libre : Forme 42" title="triangles">
              <a:extLst>
                <a:ext uri="{FF2B5EF4-FFF2-40B4-BE49-F238E27FC236}">
                  <a16:creationId xmlns:a16="http://schemas.microsoft.com/office/drawing/2014/main" id="{8D768F9C-760D-410A-A60E-6285E1D66EAC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4" name="Forme libre : Forme 43" title="triangles">
              <a:extLst>
                <a:ext uri="{FF2B5EF4-FFF2-40B4-BE49-F238E27FC236}">
                  <a16:creationId xmlns:a16="http://schemas.microsoft.com/office/drawing/2014/main" id="{77C89462-3651-42AB-8271-83D9F6A88F96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5" name="Forme libre : Forme 44" title="triangles">
              <a:extLst>
                <a:ext uri="{FF2B5EF4-FFF2-40B4-BE49-F238E27FC236}">
                  <a16:creationId xmlns:a16="http://schemas.microsoft.com/office/drawing/2014/main" id="{25A77506-DAFD-4EFD-BEC3-4B1CC7FED70B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6" name="Forme libre : Forme 45" title="triangles">
              <a:extLst>
                <a:ext uri="{FF2B5EF4-FFF2-40B4-BE49-F238E27FC236}">
                  <a16:creationId xmlns:a16="http://schemas.microsoft.com/office/drawing/2014/main" id="{A2F7BBCC-60DA-4FA5-BB5C-2491F61740CB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7" name="Forme libre : Forme 46" title="triangles">
              <a:extLst>
                <a:ext uri="{FF2B5EF4-FFF2-40B4-BE49-F238E27FC236}">
                  <a16:creationId xmlns:a16="http://schemas.microsoft.com/office/drawing/2014/main" id="{5506F340-1304-4556-9102-17C00BB75390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9380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 rtlCol="0"/>
          <a:lstStyle/>
          <a:p>
            <a:pPr rtl="0"/>
            <a:r>
              <a:rPr lang="fr-FR" sz="4200" dirty="0"/>
              <a:t>Le </a:t>
            </a:r>
            <a:r>
              <a:rPr lang="fr-FR" sz="4200" dirty="0" err="1"/>
              <a:t>Pass</a:t>
            </a:r>
            <a:r>
              <a:rPr lang="fr-FR" sz="4200" dirty="0"/>
              <a:t> Numérique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Expérimentation de la Grande Ecole du Numérique sur 2 villes en France</a:t>
            </a:r>
          </a:p>
          <a:p>
            <a:pPr marL="342900" indent="-342900" rtl="0">
              <a:buFontTx/>
              <a:buChar char="-"/>
            </a:pPr>
            <a:r>
              <a:rPr lang="fr-FR" dirty="0"/>
              <a:t>Roubaix</a:t>
            </a:r>
          </a:p>
          <a:p>
            <a:pPr marL="342900" indent="-342900" rtl="0">
              <a:buFontTx/>
              <a:buChar char="-"/>
            </a:pPr>
            <a:r>
              <a:rPr lang="fr-FR" dirty="0"/>
              <a:t>Marseille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fr-FR" sz="4400" dirty="0"/>
              <a:t>Un passeport pour découvrir les métiers de demain</a:t>
            </a:r>
          </a:p>
          <a:p>
            <a:pPr marL="0" indent="0" rtl="0">
              <a:buNone/>
            </a:pPr>
            <a:r>
              <a:rPr lang="fr-FR" dirty="0"/>
              <a:t>Un outil de sensibilisation et de découverte en amont des actions de formation de la Grande Ecole du Numérique</a:t>
            </a:r>
          </a:p>
        </p:txBody>
      </p:sp>
      <p:grpSp>
        <p:nvGrpSpPr>
          <p:cNvPr id="46" name="Groupe 45" title="groupe de triangles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Forme libre : Forme 15" title="triangles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17" name="Forme libre : Forme 16" title="triangles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18" name="Forme libre : Forme 17" title="triangles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19" name="Forme libre : Forme 18" title="triangles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0" name="Forme libre : Forme 19" title="triangles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1" name="Forme libre : Forme 20" title="triangles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2" name="Forme libre : Forme 21" title="triangles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3" name="Forme libre : Forme 22" title="triangles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4" name="Forme libre : Forme 23" title="triangles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5" name="Forme libre : Forme 24" title="triangles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6" name="Forme libre : Forme 25" title="triangles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7" name="Forme libre : Forme 26" title="triangles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8" name="Forme libre : Forme 27" title="triangles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9" name="Forme libre : Forme 28" title="triangles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68A3F8AE-593F-40E8-AC42-0B9EAA68D0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74A4D8-6EBA-45BA-B052-DC5FFF751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9" y="102684"/>
            <a:ext cx="6023040" cy="39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Découvrir les métiers de demain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fr-FR" dirty="0"/>
              <a:t>La création web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fr-FR" dirty="0"/>
              <a:t>Découvrir et expérimenter la programmation informatique</a:t>
            </a:r>
          </a:p>
        </p:txBody>
      </p:sp>
      <p:cxnSp>
        <p:nvCxnSpPr>
          <p:cNvPr id="75" name="Connecteur droit 74" descr="Première ligne de séparation sur la diapositive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Les opportunités / possibilités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fr-FR" dirty="0"/>
              <a:t>Objets connectés</a:t>
            </a:r>
          </a:p>
          <a:p>
            <a:pPr rtl="0"/>
            <a:r>
              <a:rPr lang="fr-FR" dirty="0"/>
              <a:t>Logiciel libre</a:t>
            </a:r>
          </a:p>
          <a:p>
            <a:pPr rtl="0"/>
            <a:r>
              <a:rPr lang="fr-FR" dirty="0"/>
              <a:t>Big data et open data</a:t>
            </a:r>
          </a:p>
          <a:p>
            <a:pPr rtl="0"/>
            <a:r>
              <a:rPr lang="fr-FR" dirty="0"/>
              <a:t>Sécurisation de l’usage numérique</a:t>
            </a:r>
          </a:p>
        </p:txBody>
      </p:sp>
      <p:cxnSp>
        <p:nvCxnSpPr>
          <p:cNvPr id="77" name="Connecteur droit 76" descr="Deuxième ligne de séparation sur la diapositive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fr-FR" dirty="0"/>
              <a:t>Insertion professionnelle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/>
          <a:p>
            <a:pPr rtl="0"/>
            <a:r>
              <a:rPr lang="fr-FR" dirty="0"/>
              <a:t>Découvrir le panel des métiers du numérique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 dirty="0"/>
          </a:p>
        </p:txBody>
      </p:sp>
      <p:pic>
        <p:nvPicPr>
          <p:cNvPr id="7" name="Graphique 6" descr="Ordinateur">
            <a:extLst>
              <a:ext uri="{FF2B5EF4-FFF2-40B4-BE49-F238E27FC236}">
                <a16:creationId xmlns:a16="http://schemas.microsoft.com/office/drawing/2014/main" id="{1B04FBDF-97C7-4F12-94D2-AF5DA9168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16" y="2338560"/>
            <a:ext cx="914400" cy="914400"/>
          </a:xfrm>
          <a:prstGeom prst="rect">
            <a:avLst/>
          </a:prstGeom>
        </p:spPr>
      </p:pic>
      <p:pic>
        <p:nvPicPr>
          <p:cNvPr id="16" name="Graphique 15" descr="Wi-Fi">
            <a:extLst>
              <a:ext uri="{FF2B5EF4-FFF2-40B4-BE49-F238E27FC236}">
                <a16:creationId xmlns:a16="http://schemas.microsoft.com/office/drawing/2014/main" id="{82A18F43-387A-46BD-8548-EB08CC780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2616" y="2314952"/>
            <a:ext cx="1051077" cy="1051077"/>
          </a:xfrm>
          <a:prstGeom prst="rect">
            <a:avLst/>
          </a:prstGeom>
        </p:spPr>
      </p:pic>
      <p:pic>
        <p:nvPicPr>
          <p:cNvPr id="20" name="Graphique 19" descr="Valise">
            <a:extLst>
              <a:ext uri="{FF2B5EF4-FFF2-40B4-BE49-F238E27FC236}">
                <a16:creationId xmlns:a16="http://schemas.microsoft.com/office/drawing/2014/main" id="{C95A6897-9B49-425C-A664-081CF9886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0572" y="2314956"/>
            <a:ext cx="903509" cy="903509"/>
          </a:xfrm>
          <a:prstGeom prst="rect">
            <a:avLst/>
          </a:prstGeom>
        </p:spPr>
      </p:pic>
      <p:pic>
        <p:nvPicPr>
          <p:cNvPr id="31" name="Espace réservé pour une image  30" descr="Une image contenant équipement électronique&#10;&#10;Description générée avec un niveau de confiance élevé">
            <a:extLst>
              <a:ext uri="{FF2B5EF4-FFF2-40B4-BE49-F238E27FC236}">
                <a16:creationId xmlns:a16="http://schemas.microsoft.com/office/drawing/2014/main" id="{8A4C4F69-5F8D-40E5-89E8-35992C1A306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9"/>
          <a:srcRect l="59394" t="32" r="3658" b="-32"/>
          <a:stretch/>
        </p:blipFill>
        <p:spPr>
          <a:xfrm>
            <a:off x="7632650" y="86714"/>
            <a:ext cx="4472635" cy="6478538"/>
          </a:xfrm>
        </p:spPr>
      </p:pic>
    </p:spTree>
    <p:extLst>
      <p:ext uri="{BB962C8B-B14F-4D97-AF65-F5344CB8AC3E}">
        <p14:creationId xmlns:p14="http://schemas.microsoft.com/office/powerpoint/2010/main" val="166836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space réservé pour une image  25">
            <a:extLst>
              <a:ext uri="{FF2B5EF4-FFF2-40B4-BE49-F238E27FC236}">
                <a16:creationId xmlns:a16="http://schemas.microsoft.com/office/drawing/2014/main" id="{B72726B1-A9D7-4483-AC0A-418EB77A129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2"/>
          <a:srcRect l="21161" r="16176"/>
          <a:stretch/>
        </p:blipFill>
        <p:spPr>
          <a:xfrm>
            <a:off x="130630" y="185057"/>
            <a:ext cx="6183084" cy="6585857"/>
          </a:xfrm>
        </p:spPr>
      </p:pic>
      <p:sp>
        <p:nvSpPr>
          <p:cNvPr id="14" name="Titre 13">
            <a:extLst>
              <a:ext uri="{FF2B5EF4-FFF2-40B4-BE49-F238E27FC236}">
                <a16:creationId xmlns:a16="http://schemas.microsoft.com/office/drawing/2014/main" id="{4341CC6B-16FB-4270-98D1-8BD9E83B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Expérimentation Roubaisienne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A138B5-52C8-45A2-B3E3-E7BB80DD9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8283" y="3364798"/>
            <a:ext cx="3002400" cy="720000"/>
          </a:xfrm>
        </p:spPr>
        <p:txBody>
          <a:bodyPr/>
          <a:lstStyle/>
          <a:p>
            <a:r>
              <a:rPr lang="fr-FR" dirty="0"/>
              <a:t>Le réseau des BIJ via le CRIJ</a:t>
            </a:r>
          </a:p>
          <a:p>
            <a:r>
              <a:rPr lang="fr-FR" dirty="0"/>
              <a:t>Le réseau de l’accompagnement emploi via la MIE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F379013-E076-47C0-A5B6-BF5D378BE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Pour utiliser ses chèques APTIC du </a:t>
            </a:r>
            <a:r>
              <a:rPr lang="fr-FR" dirty="0" err="1"/>
              <a:t>Pass</a:t>
            </a:r>
            <a:r>
              <a:rPr lang="fr-FR" dirty="0"/>
              <a:t> numérique.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771A869-25F6-47CA-9922-EFBFE66544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150 bénéficiaires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1DBA8F0-A6AB-4E23-A7CA-C82056E74B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 réseaux de distribution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CAC27C7-B154-4BB3-9BA4-8BAB4A740F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2* structures d’accompagnement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47BA13C-3CD4-4812-8E1C-2BD525280F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68283" y="1728790"/>
            <a:ext cx="3002400" cy="720000"/>
          </a:xfrm>
        </p:spPr>
        <p:txBody>
          <a:bodyPr/>
          <a:lstStyle/>
          <a:p>
            <a:r>
              <a:rPr lang="fr-FR" dirty="0"/>
              <a:t>150 chéquiers de 5 chèques de 10 €</a:t>
            </a:r>
          </a:p>
          <a:p>
            <a:r>
              <a:rPr lang="fr-FR" dirty="0"/>
              <a:t>Soit 7 500 €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E83B122-3075-4E21-B8DB-7CF3F05C5B2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 dirty="0"/>
          </a:p>
        </p:txBody>
      </p:sp>
      <p:pic>
        <p:nvPicPr>
          <p:cNvPr id="32" name="Espace réservé pour une image  31" descr="Réseau">
            <a:extLst>
              <a:ext uri="{FF2B5EF4-FFF2-40B4-BE49-F238E27FC236}">
                <a16:creationId xmlns:a16="http://schemas.microsoft.com/office/drawing/2014/main" id="{5C25EA4B-5543-4D2A-9580-DF270F42103B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15" b="115"/>
          <a:stretch>
            <a:fillRect/>
          </a:stretch>
        </p:blipFill>
        <p:spPr/>
      </p:pic>
      <p:pic>
        <p:nvPicPr>
          <p:cNvPr id="28" name="Espace réservé pour une image  27" descr="Équipe">
            <a:extLst>
              <a:ext uri="{FF2B5EF4-FFF2-40B4-BE49-F238E27FC236}">
                <a16:creationId xmlns:a16="http://schemas.microsoft.com/office/drawing/2014/main" id="{7BD705AB-534D-4B17-9CB9-EB169C6E6A80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Graphique 33" descr="Enseignant">
            <a:extLst>
              <a:ext uri="{FF2B5EF4-FFF2-40B4-BE49-F238E27FC236}">
                <a16:creationId xmlns:a16="http://schemas.microsoft.com/office/drawing/2014/main" id="{4B293D3C-A534-4961-AD2F-62562631F1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00741" y="471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7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space réservé pour une image  26" descr="Globe">
            <a:extLst>
              <a:ext uri="{FF2B5EF4-FFF2-40B4-BE49-F238E27FC236}">
                <a16:creationId xmlns:a16="http://schemas.microsoft.com/office/drawing/2014/main" id="{E11FE52E-28C7-47E2-AE45-1DCE41267825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Espace réservé pour une image  28" descr="Enfants">
            <a:extLst>
              <a:ext uri="{FF2B5EF4-FFF2-40B4-BE49-F238E27FC236}">
                <a16:creationId xmlns:a16="http://schemas.microsoft.com/office/drawing/2014/main" id="{C88C0891-2C45-4C24-8E38-0014F5967D04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Espace réservé pour une image  30" descr="Utilisateurs">
            <a:extLst>
              <a:ext uri="{FF2B5EF4-FFF2-40B4-BE49-F238E27FC236}">
                <a16:creationId xmlns:a16="http://schemas.microsoft.com/office/drawing/2014/main" id="{A7EBCD6F-D6BD-4BA6-A73B-5E5449E40F46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pic>
        <p:nvPicPr>
          <p:cNvPr id="33" name="Espace réservé pour une image  32" descr="Une image contenant portable, ordinateur, intérieur, personne&#10;&#10;Description générée automatiquement">
            <a:extLst>
              <a:ext uri="{FF2B5EF4-FFF2-40B4-BE49-F238E27FC236}">
                <a16:creationId xmlns:a16="http://schemas.microsoft.com/office/drawing/2014/main" id="{FE44E5BF-F051-4D7D-A2CC-19AB956DD74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8"/>
          <a:srcRect l="30596" r="30596"/>
          <a:stretch>
            <a:fillRect/>
          </a:stretch>
        </p:blipFill>
        <p:spPr/>
      </p:pic>
      <p:sp>
        <p:nvSpPr>
          <p:cNvPr id="14" name="Titre 13">
            <a:extLst>
              <a:ext uri="{FF2B5EF4-FFF2-40B4-BE49-F238E27FC236}">
                <a16:creationId xmlns:a16="http://schemas.microsoft.com/office/drawing/2014/main" id="{E9EF5881-E197-428E-88E7-4C47F597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critères de distribution ?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B0D5C51-5C5F-4930-8F39-A291F49CD7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Ouvert à tous sans distinction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8C699A2-B9F1-46B5-9189-7DF025BBCE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jeunes éloignés de l’emploi (ni en emploi ni en formation </a:t>
            </a:r>
          </a:p>
          <a:p>
            <a:r>
              <a:rPr lang="fr-FR" dirty="0"/>
              <a:t>les femmes et </a:t>
            </a:r>
          </a:p>
          <a:p>
            <a:r>
              <a:rPr lang="fr-FR" dirty="0"/>
              <a:t>les personnes issues des quartiers prioritaires de la ville 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D8A2061-D994-4221-9E62-05E247D66B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TERRITOIRE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882805F-6294-4A75-BF9F-44DBAAEF97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Selon le principe de la GEN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E77AF3D-4A75-450D-A7A1-A8681A19F9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En priorisant les publics cibles 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5E87987-CAAA-4C09-A821-CB4457A8AE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Roubaix</a:t>
            </a:r>
          </a:p>
          <a:p>
            <a:r>
              <a:rPr lang="fr-FR" dirty="0"/>
              <a:t>Et à la marge les communes environnantes : </a:t>
            </a:r>
          </a:p>
          <a:p>
            <a:r>
              <a:rPr lang="fr-FR" dirty="0"/>
              <a:t>Leers, Lys-Lez-Lannoy, Wattrelos, Wasquehal, Croix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CC5F56B-234F-4F0D-8D20-ABB80C15867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7185416-19D9-4855-8225-F48EB5A20A5C}"/>
              </a:ext>
            </a:extLst>
          </p:cNvPr>
          <p:cNvSpPr txBox="1"/>
          <p:nvPr/>
        </p:nvSpPr>
        <p:spPr>
          <a:xfrm>
            <a:off x="431800" y="1034143"/>
            <a:ext cx="6937829" cy="6097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Pour des publics ayant un souhait de découvrir le numérique et ses métiers dans l’objectif de définir un projet professionnel. </a:t>
            </a:r>
          </a:p>
        </p:txBody>
      </p:sp>
    </p:spTree>
    <p:extLst>
      <p:ext uri="{BB962C8B-B14F-4D97-AF65-F5344CB8AC3E}">
        <p14:creationId xmlns:p14="http://schemas.microsoft.com/office/powerpoint/2010/main" val="263297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La coordination </a:t>
            </a:r>
            <a:r>
              <a:rPr lang="fr-FR" dirty="0" err="1"/>
              <a:t>MiE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r>
              <a:rPr lang="fr-FR" dirty="0"/>
              <a:t>Réception des chèques APTIC pour le territoire</a:t>
            </a:r>
          </a:p>
        </p:txBody>
      </p:sp>
      <p:cxnSp>
        <p:nvCxnSpPr>
          <p:cNvPr id="75" name="Connecteur droit 74" descr="Première ligne de séparation sur la diapositive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Structuration réseau de distribution</a:t>
            </a:r>
          </a:p>
        </p:txBody>
      </p:sp>
      <p:cxnSp>
        <p:nvCxnSpPr>
          <p:cNvPr id="77" name="Connecteur droit 76" descr="Deuxième ligne de séparation sur la diapositive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fr-FR" dirty="0"/>
              <a:t>Distribution réseau </a:t>
            </a:r>
            <a:r>
              <a:rPr lang="fr-FR" dirty="0" err="1"/>
              <a:t>MiE</a:t>
            </a:r>
            <a:r>
              <a:rPr lang="fr-FR" dirty="0"/>
              <a:t> et transfert au réseau CRIJ Roubaix</a:t>
            </a:r>
          </a:p>
        </p:txBody>
      </p:sp>
      <p:cxnSp>
        <p:nvCxnSpPr>
          <p:cNvPr id="78" name="Connecteur droit 77" descr="Troisième ligne de séparation sur la diapositive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fr-FR" dirty="0"/>
              <a:t>Récupération des éléments de suivi individuel</a:t>
            </a:r>
          </a:p>
        </p:txBody>
      </p:sp>
      <p:cxnSp>
        <p:nvCxnSpPr>
          <p:cNvPr id="79" name="Connecteur droit 78" descr="Quatrième ligne de séparation sur la diapositive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fr-FR" dirty="0"/>
              <a:t>Remontée des suivis à la GEN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 dirty="0"/>
          </a:p>
        </p:txBody>
      </p:sp>
      <p:pic>
        <p:nvPicPr>
          <p:cNvPr id="17" name="Graphique 16" descr="Enveloppe">
            <a:extLst>
              <a:ext uri="{FF2B5EF4-FFF2-40B4-BE49-F238E27FC236}">
                <a16:creationId xmlns:a16="http://schemas.microsoft.com/office/drawing/2014/main" id="{8FE14AC8-5FB7-4B47-B799-6845BD413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601" y="2316623"/>
            <a:ext cx="914400" cy="914400"/>
          </a:xfrm>
          <a:prstGeom prst="rect">
            <a:avLst/>
          </a:prstGeom>
        </p:spPr>
      </p:pic>
      <p:pic>
        <p:nvPicPr>
          <p:cNvPr id="21" name="Graphique 20" descr="Lien">
            <a:extLst>
              <a:ext uri="{FF2B5EF4-FFF2-40B4-BE49-F238E27FC236}">
                <a16:creationId xmlns:a16="http://schemas.microsoft.com/office/drawing/2014/main" id="{595AB3E6-EA57-44EF-BCFD-54CE57393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9094" y="2358091"/>
            <a:ext cx="914400" cy="914400"/>
          </a:xfrm>
          <a:prstGeom prst="rect">
            <a:avLst/>
          </a:prstGeom>
        </p:spPr>
      </p:pic>
      <p:pic>
        <p:nvPicPr>
          <p:cNvPr id="20" name="Graphique 19" descr="Réseau">
            <a:extLst>
              <a:ext uri="{FF2B5EF4-FFF2-40B4-BE49-F238E27FC236}">
                <a16:creationId xmlns:a16="http://schemas.microsoft.com/office/drawing/2014/main" id="{3EDB329C-0612-4CBE-9FA4-B81326466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5408" y="2272750"/>
            <a:ext cx="914400" cy="914400"/>
          </a:xfrm>
          <a:prstGeom prst="rect">
            <a:avLst/>
          </a:prstGeom>
        </p:spPr>
      </p:pic>
      <p:pic>
        <p:nvPicPr>
          <p:cNvPr id="27" name="Graphique 26" descr="Contrat">
            <a:extLst>
              <a:ext uri="{FF2B5EF4-FFF2-40B4-BE49-F238E27FC236}">
                <a16:creationId xmlns:a16="http://schemas.microsoft.com/office/drawing/2014/main" id="{C5716DE0-1354-4CBF-8E5E-B7C1AC2EDD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09318" y="2297766"/>
            <a:ext cx="914400" cy="914400"/>
          </a:xfrm>
          <a:prstGeom prst="rect">
            <a:avLst/>
          </a:prstGeom>
        </p:spPr>
      </p:pic>
      <p:pic>
        <p:nvPicPr>
          <p:cNvPr id="31" name="Graphique 30" descr="Envoyer">
            <a:extLst>
              <a:ext uri="{FF2B5EF4-FFF2-40B4-BE49-F238E27FC236}">
                <a16:creationId xmlns:a16="http://schemas.microsoft.com/office/drawing/2014/main" id="{13992C62-79AD-4468-A7A4-CBE9B9F909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27673" y="23306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8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Le réseau de distribution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46338" y="2527266"/>
            <a:ext cx="1800000" cy="504000"/>
          </a:xfrm>
        </p:spPr>
        <p:txBody>
          <a:bodyPr rtlCol="0"/>
          <a:lstStyle/>
          <a:p>
            <a:pPr rtl="0"/>
            <a:r>
              <a:rPr lang="fr-FR" dirty="0"/>
              <a:t>PIJ</a:t>
            </a:r>
          </a:p>
          <a:p>
            <a:pPr rtl="0"/>
            <a:r>
              <a:rPr lang="fr-FR" sz="1200" dirty="0"/>
              <a:t>CS des 4 Quartiers</a:t>
            </a:r>
          </a:p>
        </p:txBody>
      </p:sp>
      <p:pic>
        <p:nvPicPr>
          <p:cNvPr id="35" name="Image 34" descr="C:\Users\mmartel\AppData\Local\Microsoft\Windows\INetCache\Content.MSO\1D306743.tmp">
            <a:extLst>
              <a:ext uri="{FF2B5EF4-FFF2-40B4-BE49-F238E27FC236}">
                <a16:creationId xmlns:a16="http://schemas.microsoft.com/office/drawing/2014/main" id="{B7C71457-749D-44F9-A8E1-975D8CC491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0" y="1596357"/>
            <a:ext cx="1230630" cy="3473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F506D509-7754-4E91-A295-485DCEE3BC91}"/>
              </a:ext>
            </a:extLst>
          </p:cNvPr>
          <p:cNvGrpSpPr/>
          <p:nvPr/>
        </p:nvGrpSpPr>
        <p:grpSpPr>
          <a:xfrm>
            <a:off x="2031023" y="1164931"/>
            <a:ext cx="1230630" cy="1230923"/>
            <a:chOff x="2031023" y="1512276"/>
            <a:chExt cx="1230630" cy="1230923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B16F0737-E66A-483D-A574-10CAFFD129AE}"/>
                </a:ext>
              </a:extLst>
            </p:cNvPr>
            <p:cNvSpPr/>
            <p:nvPr/>
          </p:nvSpPr>
          <p:spPr>
            <a:xfrm>
              <a:off x="2031023" y="1512276"/>
              <a:ext cx="1230630" cy="1230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2" name="Graphique 31" descr="Satellite">
              <a:extLst>
                <a:ext uri="{FF2B5EF4-FFF2-40B4-BE49-F238E27FC236}">
                  <a16:creationId xmlns:a16="http://schemas.microsoft.com/office/drawing/2014/main" id="{9ACF1101-29E8-408E-9BF5-A66CF081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90396" y="1811214"/>
              <a:ext cx="671301" cy="671301"/>
            </a:xfrm>
            <a:prstGeom prst="rect">
              <a:avLst/>
            </a:prstGeom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209083B4-BCF1-4401-B3EF-E95AC5A7A6EA}"/>
              </a:ext>
            </a:extLst>
          </p:cNvPr>
          <p:cNvGrpSpPr/>
          <p:nvPr/>
        </p:nvGrpSpPr>
        <p:grpSpPr>
          <a:xfrm>
            <a:off x="3521026" y="1184057"/>
            <a:ext cx="1230630" cy="1230923"/>
            <a:chOff x="2031023" y="1512276"/>
            <a:chExt cx="1230630" cy="1230923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DD09BDCA-C504-4615-9B9D-FD4EA04B9599}"/>
                </a:ext>
              </a:extLst>
            </p:cNvPr>
            <p:cNvSpPr/>
            <p:nvPr/>
          </p:nvSpPr>
          <p:spPr>
            <a:xfrm>
              <a:off x="2031023" y="1512276"/>
              <a:ext cx="1230630" cy="1230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8" name="Graphique 47" descr="Satellite">
              <a:extLst>
                <a:ext uri="{FF2B5EF4-FFF2-40B4-BE49-F238E27FC236}">
                  <a16:creationId xmlns:a16="http://schemas.microsoft.com/office/drawing/2014/main" id="{1B9EE800-9C91-4678-901B-9A525F603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90396" y="1811214"/>
              <a:ext cx="671301" cy="671301"/>
            </a:xfrm>
            <a:prstGeom prst="rect">
              <a:avLst/>
            </a:prstGeom>
          </p:spPr>
        </p:pic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3ACDCDFD-F7F5-402E-B583-39338F85D20E}"/>
              </a:ext>
            </a:extLst>
          </p:cNvPr>
          <p:cNvGrpSpPr/>
          <p:nvPr/>
        </p:nvGrpSpPr>
        <p:grpSpPr>
          <a:xfrm>
            <a:off x="5011029" y="1184057"/>
            <a:ext cx="1230630" cy="1230923"/>
            <a:chOff x="2031023" y="1512276"/>
            <a:chExt cx="1230630" cy="1230923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70AFD9B1-A275-4983-8BFA-96EEE987BEC0}"/>
                </a:ext>
              </a:extLst>
            </p:cNvPr>
            <p:cNvSpPr/>
            <p:nvPr/>
          </p:nvSpPr>
          <p:spPr>
            <a:xfrm>
              <a:off x="2031023" y="1512276"/>
              <a:ext cx="1230630" cy="1230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1" name="Graphique 50" descr="Satellite">
              <a:extLst>
                <a:ext uri="{FF2B5EF4-FFF2-40B4-BE49-F238E27FC236}">
                  <a16:creationId xmlns:a16="http://schemas.microsoft.com/office/drawing/2014/main" id="{F10B3236-2E01-4B77-B26F-44FE15C92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90396" y="1811214"/>
              <a:ext cx="671301" cy="671301"/>
            </a:xfrm>
            <a:prstGeom prst="rect">
              <a:avLst/>
            </a:prstGeom>
          </p:spPr>
        </p:pic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C1CB7774-FD6B-421D-8DA0-9ABED5A6F984}"/>
              </a:ext>
            </a:extLst>
          </p:cNvPr>
          <p:cNvGrpSpPr/>
          <p:nvPr/>
        </p:nvGrpSpPr>
        <p:grpSpPr>
          <a:xfrm>
            <a:off x="6501032" y="1198739"/>
            <a:ext cx="1230630" cy="1230923"/>
            <a:chOff x="2031023" y="1512276"/>
            <a:chExt cx="1230630" cy="1230923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446D74E9-05B0-46D5-8129-238D3E8B1252}"/>
                </a:ext>
              </a:extLst>
            </p:cNvPr>
            <p:cNvSpPr/>
            <p:nvPr/>
          </p:nvSpPr>
          <p:spPr>
            <a:xfrm>
              <a:off x="2031023" y="1512276"/>
              <a:ext cx="1230630" cy="1230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4" name="Graphique 53" descr="Satellite">
              <a:extLst>
                <a:ext uri="{FF2B5EF4-FFF2-40B4-BE49-F238E27FC236}">
                  <a16:creationId xmlns:a16="http://schemas.microsoft.com/office/drawing/2014/main" id="{F37842AF-F4E4-440E-ACD5-BD40B749D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90396" y="1811214"/>
              <a:ext cx="671301" cy="671301"/>
            </a:xfrm>
            <a:prstGeom prst="rect">
              <a:avLst/>
            </a:prstGeom>
          </p:spPr>
        </p:pic>
      </p:grpSp>
      <p:sp>
        <p:nvSpPr>
          <p:cNvPr id="56" name="Espace réservé du texte 9">
            <a:extLst>
              <a:ext uri="{FF2B5EF4-FFF2-40B4-BE49-F238E27FC236}">
                <a16:creationId xmlns:a16="http://schemas.microsoft.com/office/drawing/2014/main" id="{53D88DC3-4021-43BB-92D5-D634F30FE218}"/>
              </a:ext>
            </a:extLst>
          </p:cNvPr>
          <p:cNvSpPr txBox="1">
            <a:spLocks/>
          </p:cNvSpPr>
          <p:nvPr/>
        </p:nvSpPr>
        <p:spPr>
          <a:xfrm>
            <a:off x="3228613" y="2534024"/>
            <a:ext cx="180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PIJ</a:t>
            </a:r>
          </a:p>
          <a:p>
            <a:r>
              <a:rPr lang="fr-FR" sz="1200" dirty="0"/>
              <a:t>Mission Locale de Roubaix</a:t>
            </a:r>
          </a:p>
        </p:txBody>
      </p:sp>
      <p:sp>
        <p:nvSpPr>
          <p:cNvPr id="57" name="Espace réservé du texte 9">
            <a:extLst>
              <a:ext uri="{FF2B5EF4-FFF2-40B4-BE49-F238E27FC236}">
                <a16:creationId xmlns:a16="http://schemas.microsoft.com/office/drawing/2014/main" id="{CEF0468D-896B-4DE2-95CA-E40F80C89574}"/>
              </a:ext>
            </a:extLst>
          </p:cNvPr>
          <p:cNvSpPr txBox="1">
            <a:spLocks/>
          </p:cNvSpPr>
          <p:nvPr/>
        </p:nvSpPr>
        <p:spPr>
          <a:xfrm>
            <a:off x="4751656" y="2548706"/>
            <a:ext cx="180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PIJ</a:t>
            </a:r>
          </a:p>
          <a:p>
            <a:r>
              <a:rPr lang="fr-FR" sz="1200" dirty="0"/>
              <a:t>Pôle Laennec</a:t>
            </a:r>
          </a:p>
        </p:txBody>
      </p:sp>
      <p:sp>
        <p:nvSpPr>
          <p:cNvPr id="58" name="Espace réservé du texte 9">
            <a:extLst>
              <a:ext uri="{FF2B5EF4-FFF2-40B4-BE49-F238E27FC236}">
                <a16:creationId xmlns:a16="http://schemas.microsoft.com/office/drawing/2014/main" id="{924744D7-0B00-4FF8-80F8-D29D2D5AA7BB}"/>
              </a:ext>
            </a:extLst>
          </p:cNvPr>
          <p:cNvSpPr txBox="1">
            <a:spLocks/>
          </p:cNvSpPr>
          <p:nvPr/>
        </p:nvSpPr>
        <p:spPr>
          <a:xfrm>
            <a:off x="6196055" y="2541763"/>
            <a:ext cx="180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PIJ</a:t>
            </a:r>
          </a:p>
          <a:p>
            <a:r>
              <a:rPr lang="fr-FR" sz="1200" dirty="0"/>
              <a:t>Pôle ressources Jeunesse Nord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5ACEB064-3142-4C69-B8A2-28A43E87A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637" y="3807497"/>
            <a:ext cx="1245675" cy="1245675"/>
          </a:xfrm>
          <a:prstGeom prst="rect">
            <a:avLst/>
          </a:prstGeom>
        </p:spPr>
      </p:pic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FC01201A-AD2B-4811-B843-6A6ABA3FB46F}"/>
              </a:ext>
            </a:extLst>
          </p:cNvPr>
          <p:cNvSpPr txBox="1">
            <a:spLocks/>
          </p:cNvSpPr>
          <p:nvPr/>
        </p:nvSpPr>
        <p:spPr>
          <a:xfrm>
            <a:off x="1662354" y="5261643"/>
            <a:ext cx="180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E2C</a:t>
            </a:r>
            <a:endParaRPr lang="fr-FR" dirty="0"/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56FAE20F-033A-4967-86C3-B1B0A44569D3}"/>
              </a:ext>
            </a:extLst>
          </p:cNvPr>
          <p:cNvGrpSpPr/>
          <p:nvPr/>
        </p:nvGrpSpPr>
        <p:grpSpPr>
          <a:xfrm>
            <a:off x="1947039" y="3899308"/>
            <a:ext cx="1230630" cy="1230923"/>
            <a:chOff x="2031023" y="1512276"/>
            <a:chExt cx="1230630" cy="1230923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9F04B796-DC9E-4FD4-B454-E3E823641CDF}"/>
                </a:ext>
              </a:extLst>
            </p:cNvPr>
            <p:cNvSpPr/>
            <p:nvPr/>
          </p:nvSpPr>
          <p:spPr>
            <a:xfrm>
              <a:off x="2031023" y="1512276"/>
              <a:ext cx="1230630" cy="1230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8" name="Graphique 67" descr="Satellite">
              <a:extLst>
                <a:ext uri="{FF2B5EF4-FFF2-40B4-BE49-F238E27FC236}">
                  <a16:creationId xmlns:a16="http://schemas.microsoft.com/office/drawing/2014/main" id="{113B9759-9FB0-419F-AED6-E13398639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90396" y="1811214"/>
              <a:ext cx="671301" cy="671301"/>
            </a:xfrm>
            <a:prstGeom prst="rect">
              <a:avLst/>
            </a:prstGeom>
          </p:spPr>
        </p:pic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0DBDA48B-F1BA-4BCB-9BB0-92FFEB99CF28}"/>
              </a:ext>
            </a:extLst>
          </p:cNvPr>
          <p:cNvGrpSpPr/>
          <p:nvPr/>
        </p:nvGrpSpPr>
        <p:grpSpPr>
          <a:xfrm>
            <a:off x="3417145" y="3893636"/>
            <a:ext cx="1230630" cy="1230923"/>
            <a:chOff x="2031023" y="1512276"/>
            <a:chExt cx="1230630" cy="1230923"/>
          </a:xfrm>
        </p:grpSpPr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97D107FF-3F47-4D09-840A-DE04835AE88A}"/>
                </a:ext>
              </a:extLst>
            </p:cNvPr>
            <p:cNvSpPr/>
            <p:nvPr/>
          </p:nvSpPr>
          <p:spPr>
            <a:xfrm>
              <a:off x="2031023" y="1512276"/>
              <a:ext cx="1230630" cy="1230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3" name="Graphique 82" descr="Satellite">
              <a:extLst>
                <a:ext uri="{FF2B5EF4-FFF2-40B4-BE49-F238E27FC236}">
                  <a16:creationId xmlns:a16="http://schemas.microsoft.com/office/drawing/2014/main" id="{58E5ADF5-D860-4CCB-B0EA-A2956C45B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90396" y="1811214"/>
              <a:ext cx="671301" cy="671301"/>
            </a:xfrm>
            <a:prstGeom prst="rect">
              <a:avLst/>
            </a:prstGeom>
          </p:spPr>
        </p:pic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8B4CEE38-248A-46C0-A36A-C837A9A98D89}"/>
              </a:ext>
            </a:extLst>
          </p:cNvPr>
          <p:cNvGrpSpPr/>
          <p:nvPr/>
        </p:nvGrpSpPr>
        <p:grpSpPr>
          <a:xfrm>
            <a:off x="4899420" y="3891134"/>
            <a:ext cx="1230630" cy="1230923"/>
            <a:chOff x="2031023" y="1512276"/>
            <a:chExt cx="1230630" cy="1230923"/>
          </a:xfrm>
        </p:grpSpPr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CD27004A-F336-4C5A-9A7E-875A4E383401}"/>
                </a:ext>
              </a:extLst>
            </p:cNvPr>
            <p:cNvSpPr/>
            <p:nvPr/>
          </p:nvSpPr>
          <p:spPr>
            <a:xfrm>
              <a:off x="2031023" y="1512276"/>
              <a:ext cx="1230630" cy="1230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6" name="Graphique 85" descr="Satellite">
              <a:extLst>
                <a:ext uri="{FF2B5EF4-FFF2-40B4-BE49-F238E27FC236}">
                  <a16:creationId xmlns:a16="http://schemas.microsoft.com/office/drawing/2014/main" id="{078CDB46-08EB-4912-A538-011BAE6C9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90396" y="1811214"/>
              <a:ext cx="671301" cy="671301"/>
            </a:xfrm>
            <a:prstGeom prst="rect">
              <a:avLst/>
            </a:prstGeom>
          </p:spPr>
        </p:pic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75A26578-495C-4B83-871F-8D075E5FE880}"/>
              </a:ext>
            </a:extLst>
          </p:cNvPr>
          <p:cNvGrpSpPr/>
          <p:nvPr/>
        </p:nvGrpSpPr>
        <p:grpSpPr>
          <a:xfrm>
            <a:off x="6405442" y="3908318"/>
            <a:ext cx="1230630" cy="1230923"/>
            <a:chOff x="2031023" y="1512276"/>
            <a:chExt cx="1230630" cy="1230923"/>
          </a:xfrm>
        </p:grpSpPr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6052D5E1-5AFA-42AA-B587-2F8FACFBAD4D}"/>
                </a:ext>
              </a:extLst>
            </p:cNvPr>
            <p:cNvSpPr/>
            <p:nvPr/>
          </p:nvSpPr>
          <p:spPr>
            <a:xfrm>
              <a:off x="2031023" y="1512276"/>
              <a:ext cx="1230630" cy="1230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9" name="Graphique 88" descr="Satellite">
              <a:extLst>
                <a:ext uri="{FF2B5EF4-FFF2-40B4-BE49-F238E27FC236}">
                  <a16:creationId xmlns:a16="http://schemas.microsoft.com/office/drawing/2014/main" id="{9786BCC5-1E31-4B4C-8279-7A09231A8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90396" y="1811214"/>
              <a:ext cx="671301" cy="671301"/>
            </a:xfrm>
            <a:prstGeom prst="rect">
              <a:avLst/>
            </a:prstGeom>
          </p:spPr>
        </p:pic>
      </p:grpSp>
      <p:sp>
        <p:nvSpPr>
          <p:cNvPr id="90" name="Espace réservé du texte 9">
            <a:extLst>
              <a:ext uri="{FF2B5EF4-FFF2-40B4-BE49-F238E27FC236}">
                <a16:creationId xmlns:a16="http://schemas.microsoft.com/office/drawing/2014/main" id="{A5E377A1-BB2C-4ED2-AA50-DA24CB98847E}"/>
              </a:ext>
            </a:extLst>
          </p:cNvPr>
          <p:cNvSpPr txBox="1">
            <a:spLocks/>
          </p:cNvSpPr>
          <p:nvPr/>
        </p:nvSpPr>
        <p:spPr>
          <a:xfrm>
            <a:off x="3124732" y="5243603"/>
            <a:ext cx="180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PLIE</a:t>
            </a:r>
          </a:p>
        </p:txBody>
      </p:sp>
      <p:sp>
        <p:nvSpPr>
          <p:cNvPr id="91" name="Espace réservé du texte 9">
            <a:extLst>
              <a:ext uri="{FF2B5EF4-FFF2-40B4-BE49-F238E27FC236}">
                <a16:creationId xmlns:a16="http://schemas.microsoft.com/office/drawing/2014/main" id="{86C778D1-8B69-4428-9051-B7AB8152FA76}"/>
              </a:ext>
            </a:extLst>
          </p:cNvPr>
          <p:cNvSpPr txBox="1">
            <a:spLocks/>
          </p:cNvSpPr>
          <p:nvPr/>
        </p:nvSpPr>
        <p:spPr>
          <a:xfrm>
            <a:off x="4640047" y="5255783"/>
            <a:ext cx="180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Mission Locale Roubaix</a:t>
            </a:r>
          </a:p>
        </p:txBody>
      </p:sp>
      <p:sp>
        <p:nvSpPr>
          <p:cNvPr id="92" name="Espace réservé du texte 9">
            <a:extLst>
              <a:ext uri="{FF2B5EF4-FFF2-40B4-BE49-F238E27FC236}">
                <a16:creationId xmlns:a16="http://schemas.microsoft.com/office/drawing/2014/main" id="{F0C4EDDD-05EC-4B91-BA3F-1646AAC41A34}"/>
              </a:ext>
            </a:extLst>
          </p:cNvPr>
          <p:cNvSpPr txBox="1">
            <a:spLocks/>
          </p:cNvSpPr>
          <p:nvPr/>
        </p:nvSpPr>
        <p:spPr>
          <a:xfrm>
            <a:off x="6100465" y="5251342"/>
            <a:ext cx="180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Mission Locale         Lys-Lez-Lannoy</a:t>
            </a: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5F8B6617-88A5-421A-A043-CC23B065E04B}"/>
              </a:ext>
            </a:extLst>
          </p:cNvPr>
          <p:cNvGrpSpPr/>
          <p:nvPr/>
        </p:nvGrpSpPr>
        <p:grpSpPr>
          <a:xfrm>
            <a:off x="7920757" y="3900579"/>
            <a:ext cx="1230630" cy="1230923"/>
            <a:chOff x="2031023" y="1512276"/>
            <a:chExt cx="1230630" cy="1230923"/>
          </a:xfrm>
        </p:grpSpPr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F4176978-C8FF-4555-AE4C-4C517047BC09}"/>
                </a:ext>
              </a:extLst>
            </p:cNvPr>
            <p:cNvSpPr/>
            <p:nvPr/>
          </p:nvSpPr>
          <p:spPr>
            <a:xfrm>
              <a:off x="2031023" y="1512276"/>
              <a:ext cx="1230630" cy="1230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5" name="Graphique 94" descr="Satellite">
              <a:extLst>
                <a:ext uri="{FF2B5EF4-FFF2-40B4-BE49-F238E27FC236}">
                  <a16:creationId xmlns:a16="http://schemas.microsoft.com/office/drawing/2014/main" id="{A5A6A3A1-D0DE-4104-AB33-937FD0AC1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90396" y="1811214"/>
              <a:ext cx="671301" cy="671301"/>
            </a:xfrm>
            <a:prstGeom prst="rect">
              <a:avLst/>
            </a:prstGeom>
          </p:spPr>
        </p:pic>
      </p:grpSp>
      <p:sp>
        <p:nvSpPr>
          <p:cNvPr id="96" name="Espace réservé du texte 9">
            <a:extLst>
              <a:ext uri="{FF2B5EF4-FFF2-40B4-BE49-F238E27FC236}">
                <a16:creationId xmlns:a16="http://schemas.microsoft.com/office/drawing/2014/main" id="{F423068C-14B2-4973-A596-A84D1F042D5B}"/>
              </a:ext>
            </a:extLst>
          </p:cNvPr>
          <p:cNvSpPr txBox="1">
            <a:spLocks/>
          </p:cNvSpPr>
          <p:nvPr/>
        </p:nvSpPr>
        <p:spPr>
          <a:xfrm>
            <a:off x="7615780" y="5243603"/>
            <a:ext cx="180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Centre ressources Jeunesse </a:t>
            </a:r>
            <a:r>
              <a:rPr lang="fr-FR" sz="1200" dirty="0" err="1"/>
              <a:t>Deschepper</a:t>
            </a:r>
            <a:endParaRPr lang="fr-FR" sz="1200" dirty="0"/>
          </a:p>
        </p:txBody>
      </p: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FFC767CA-2996-45C7-9D2E-956162F3DF2C}"/>
              </a:ext>
            </a:extLst>
          </p:cNvPr>
          <p:cNvGrpSpPr/>
          <p:nvPr/>
        </p:nvGrpSpPr>
        <p:grpSpPr>
          <a:xfrm>
            <a:off x="9345844" y="3908318"/>
            <a:ext cx="1230630" cy="1230923"/>
            <a:chOff x="2031023" y="1512276"/>
            <a:chExt cx="1230630" cy="1230923"/>
          </a:xfrm>
        </p:grpSpPr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1FD37589-3057-443B-9D2A-9DF4AE218DF0}"/>
                </a:ext>
              </a:extLst>
            </p:cNvPr>
            <p:cNvSpPr/>
            <p:nvPr/>
          </p:nvSpPr>
          <p:spPr>
            <a:xfrm>
              <a:off x="2031023" y="1512276"/>
              <a:ext cx="1230630" cy="1230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9" name="Graphique 98" descr="Satellite">
              <a:extLst>
                <a:ext uri="{FF2B5EF4-FFF2-40B4-BE49-F238E27FC236}">
                  <a16:creationId xmlns:a16="http://schemas.microsoft.com/office/drawing/2014/main" id="{D701A4DE-5567-4CDC-BBBC-C09756380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90396" y="1811214"/>
              <a:ext cx="671301" cy="671301"/>
            </a:xfrm>
            <a:prstGeom prst="rect">
              <a:avLst/>
            </a:prstGeom>
          </p:spPr>
        </p:pic>
      </p:grpSp>
      <p:sp>
        <p:nvSpPr>
          <p:cNvPr id="100" name="Espace réservé du texte 9">
            <a:extLst>
              <a:ext uri="{FF2B5EF4-FFF2-40B4-BE49-F238E27FC236}">
                <a16:creationId xmlns:a16="http://schemas.microsoft.com/office/drawing/2014/main" id="{40264DEF-E020-4E93-9161-6078F872FFE7}"/>
              </a:ext>
            </a:extLst>
          </p:cNvPr>
          <p:cNvSpPr txBox="1">
            <a:spLocks/>
          </p:cNvSpPr>
          <p:nvPr/>
        </p:nvSpPr>
        <p:spPr>
          <a:xfrm>
            <a:off x="9127164" y="5251342"/>
            <a:ext cx="180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/>
              <a:t>MiE</a:t>
            </a:r>
            <a:endParaRPr lang="fr-FR" sz="1200" dirty="0"/>
          </a:p>
        </p:txBody>
      </p: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830956D2-9EFD-4D6B-95A7-4916E5246F75}"/>
              </a:ext>
            </a:extLst>
          </p:cNvPr>
          <p:cNvGrpSpPr/>
          <p:nvPr/>
        </p:nvGrpSpPr>
        <p:grpSpPr>
          <a:xfrm>
            <a:off x="10779883" y="3891134"/>
            <a:ext cx="1230630" cy="1230923"/>
            <a:chOff x="2031023" y="1512276"/>
            <a:chExt cx="1230630" cy="1230923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3C568E0B-89D3-487E-8769-08420B1C3E4B}"/>
                </a:ext>
              </a:extLst>
            </p:cNvPr>
            <p:cNvSpPr/>
            <p:nvPr/>
          </p:nvSpPr>
          <p:spPr>
            <a:xfrm>
              <a:off x="2031023" y="1512276"/>
              <a:ext cx="1230630" cy="1230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3" name="Graphique 102" descr="Satellite">
              <a:extLst>
                <a:ext uri="{FF2B5EF4-FFF2-40B4-BE49-F238E27FC236}">
                  <a16:creationId xmlns:a16="http://schemas.microsoft.com/office/drawing/2014/main" id="{8BD64357-ABC4-4704-96CD-4641909D7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90396" y="1811214"/>
              <a:ext cx="671301" cy="671301"/>
            </a:xfrm>
            <a:prstGeom prst="rect">
              <a:avLst/>
            </a:prstGeom>
          </p:spPr>
        </p:pic>
      </p:grpSp>
      <p:sp>
        <p:nvSpPr>
          <p:cNvPr id="104" name="Espace réservé du texte 9">
            <a:extLst>
              <a:ext uri="{FF2B5EF4-FFF2-40B4-BE49-F238E27FC236}">
                <a16:creationId xmlns:a16="http://schemas.microsoft.com/office/drawing/2014/main" id="{0CC7BCE2-CADE-44BB-9AE6-9C3B6CCEA561}"/>
              </a:ext>
            </a:extLst>
          </p:cNvPr>
          <p:cNvSpPr txBox="1">
            <a:spLocks/>
          </p:cNvSpPr>
          <p:nvPr/>
        </p:nvSpPr>
        <p:spPr>
          <a:xfrm>
            <a:off x="10529646" y="5243603"/>
            <a:ext cx="180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Quartier du Pixel</a:t>
            </a:r>
          </a:p>
          <a:p>
            <a:r>
              <a:rPr lang="fr-FR" sz="1200" dirty="0"/>
              <a:t>CS Alma / IEJ</a:t>
            </a:r>
          </a:p>
        </p:txBody>
      </p:sp>
    </p:spTree>
    <p:extLst>
      <p:ext uri="{BB962C8B-B14F-4D97-AF65-F5344CB8AC3E}">
        <p14:creationId xmlns:p14="http://schemas.microsoft.com/office/powerpoint/2010/main" val="372269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Le site APTIC pour se repérer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-FR" dirty="0"/>
              <a:t>https://aptic.fr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fr-FR" dirty="0"/>
              <a:t>Autres avantages</a:t>
            </a:r>
          </a:p>
          <a:p>
            <a:pPr rtl="0"/>
            <a:r>
              <a:rPr lang="fr-FR" sz="1200" dirty="0"/>
              <a:t>Comprendre comment ça fonctionne</a:t>
            </a:r>
          </a:p>
          <a:p>
            <a:pPr rtl="0"/>
            <a:r>
              <a:rPr lang="fr-FR" sz="1200" dirty="0"/>
              <a:t>Repérer les lieux d’utilisation.</a:t>
            </a:r>
          </a:p>
          <a:p>
            <a:pPr rtl="0"/>
            <a:endParaRPr lang="fr-FR" sz="1200" dirty="0"/>
          </a:p>
        </p:txBody>
      </p:sp>
      <p:pic>
        <p:nvPicPr>
          <p:cNvPr id="17" name="Espace réservé d’image 16">
            <a:extLst>
              <a:ext uri="{FF2B5EF4-FFF2-40B4-BE49-F238E27FC236}">
                <a16:creationId xmlns:a16="http://schemas.microsoft.com/office/drawing/2014/main" id="{3B6B24E4-D6F2-45A2-990E-B855C75B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4114801" y="1441938"/>
            <a:ext cx="6286500" cy="432581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>
            <a:extLst>
              <a:ext uri="{FF2B5EF4-FFF2-40B4-BE49-F238E27FC236}">
                <a16:creationId xmlns:a16="http://schemas.microsoft.com/office/drawing/2014/main" id="{ED8B39DD-303E-47F7-92C7-94E7D5FCB9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-3489648" y="-1304089"/>
            <a:ext cx="9585648" cy="8503966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Utiliser les chèques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2 structures à Roubaix</a:t>
            </a:r>
          </a:p>
        </p:txBody>
      </p:sp>
      <p:grpSp>
        <p:nvGrpSpPr>
          <p:cNvPr id="60" name="Groupe 59" title="forme géométrique">
            <a:extLst>
              <a:ext uri="{FF2B5EF4-FFF2-40B4-BE49-F238E27FC236}">
                <a16:creationId xmlns:a16="http://schemas.microsoft.com/office/drawing/2014/main" id="{502D7333-D43E-4F9D-B14F-59FA693F743A}"/>
              </a:ext>
            </a:extLst>
          </p:cNvPr>
          <p:cNvGrpSpPr/>
          <p:nvPr/>
        </p:nvGrpSpPr>
        <p:grpSpPr>
          <a:xfrm>
            <a:off x="8203224" y="-109"/>
            <a:ext cx="3081180" cy="3011457"/>
            <a:chOff x="8203224" y="-109"/>
            <a:chExt cx="3081180" cy="3011457"/>
          </a:xfrm>
        </p:grpSpPr>
        <p:sp>
          <p:nvSpPr>
            <p:cNvPr id="50" name="Forme libre : Forme 13">
              <a:extLst>
                <a:ext uri="{FF2B5EF4-FFF2-40B4-BE49-F238E27FC236}">
                  <a16:creationId xmlns:a16="http://schemas.microsoft.com/office/drawing/2014/main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52" name="Forme libre : Forme 17">
              <a:extLst>
                <a:ext uri="{FF2B5EF4-FFF2-40B4-BE49-F238E27FC236}">
                  <a16:creationId xmlns:a16="http://schemas.microsoft.com/office/drawing/2014/main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53" name="Forme libre : Forme 19">
              <a:extLst>
                <a:ext uri="{FF2B5EF4-FFF2-40B4-BE49-F238E27FC236}">
                  <a16:creationId xmlns:a16="http://schemas.microsoft.com/office/drawing/2014/main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54" name="Forme libre : Forme 23">
              <a:extLst>
                <a:ext uri="{FF2B5EF4-FFF2-40B4-BE49-F238E27FC236}">
                  <a16:creationId xmlns:a16="http://schemas.microsoft.com/office/drawing/2014/main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 dirty="0"/>
          </a:p>
        </p:txBody>
      </p:sp>
      <p:pic>
        <p:nvPicPr>
          <p:cNvPr id="13" name="Image 12" descr="Une image contenant capture d’écran&#10;&#10;Description générée avec un niveau de confiance élevé">
            <a:extLst>
              <a:ext uri="{FF2B5EF4-FFF2-40B4-BE49-F238E27FC236}">
                <a16:creationId xmlns:a16="http://schemas.microsoft.com/office/drawing/2014/main" id="{42E065FF-13DE-486C-A4B5-25FCFE63D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4770">
            <a:off x="6242785" y="4728442"/>
            <a:ext cx="3174355" cy="158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856_TF16411175.potx" id="{C87500B3-0FEE-4947-9E5D-8BC1D881BB70}" vid="{12DFCC8C-CCD7-4A9E-BB24-0845F4A1418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rapide verte</Template>
  <TotalTime>0</TotalTime>
  <Words>584</Words>
  <Application>Microsoft Office PowerPoint</Application>
  <PresentationFormat>Grand écran</PresentationFormat>
  <Paragraphs>137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Times New Roman</vt:lpstr>
      <vt:lpstr>Thème Office</vt:lpstr>
      <vt:lpstr>Lancement du Pass Numérique </vt:lpstr>
      <vt:lpstr>Le Pass Numérique</vt:lpstr>
      <vt:lpstr>Découvrir les métiers de demain</vt:lpstr>
      <vt:lpstr>Expérimentation Roubaisienne</vt:lpstr>
      <vt:lpstr>Quels critères de distribution ?</vt:lpstr>
      <vt:lpstr>La coordination MiE</vt:lpstr>
      <vt:lpstr>Le réseau de distribution</vt:lpstr>
      <vt:lpstr>Le site APTIC pour se repérer</vt:lpstr>
      <vt:lpstr>Utiliser les chèques</vt:lpstr>
      <vt:lpstr>2 lieux d’utilisation à Roubaix</vt:lpstr>
      <vt:lpstr>Distribution des chéquiers</vt:lpstr>
      <vt:lpstr>Quelle remontée d’informations ?</vt:lpstr>
      <vt:lpstr>Calendrier</vt:lpstr>
      <vt:lpstr>Coaching numérique à la MiE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2018-10-18T12:20:46Z</dcterms:created>
  <dcterms:modified xsi:type="dcterms:W3CDTF">2018-10-29T12:55:28Z</dcterms:modified>
</cp:coreProperties>
</file>